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9"/>
  </p:notesMasterIdLst>
  <p:sldIdLst>
    <p:sldId id="262" r:id="rId2"/>
    <p:sldId id="263" r:id="rId3"/>
    <p:sldId id="266" r:id="rId4"/>
    <p:sldId id="267" r:id="rId5"/>
    <p:sldId id="268" r:id="rId6"/>
    <p:sldId id="269" r:id="rId7"/>
    <p:sldId id="270" r:id="rId8"/>
    <p:sldId id="271" r:id="rId9"/>
    <p:sldId id="272" r:id="rId10"/>
    <p:sldId id="273" r:id="rId11"/>
    <p:sldId id="265" r:id="rId12"/>
    <p:sldId id="274" r:id="rId13"/>
    <p:sldId id="275" r:id="rId14"/>
    <p:sldId id="276" r:id="rId15"/>
    <p:sldId id="277" r:id="rId16"/>
    <p:sldId id="278" r:id="rId17"/>
    <p:sldId id="279" r:id="rId18"/>
    <p:sldId id="280" r:id="rId19"/>
    <p:sldId id="281" r:id="rId20"/>
    <p:sldId id="282" r:id="rId21"/>
    <p:sldId id="283" r:id="rId22"/>
    <p:sldId id="257" r:id="rId23"/>
    <p:sldId id="258" r:id="rId24"/>
    <p:sldId id="259" r:id="rId25"/>
    <p:sldId id="260" r:id="rId26"/>
    <p:sldId id="261" r:id="rId27"/>
    <p:sldId id="264"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3CCF2"/>
    <a:srgbClr val="000000"/>
    <a:srgbClr val="B7B9B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172"/>
    <p:restoredTop sz="96327"/>
  </p:normalViewPr>
  <p:slideViewPr>
    <p:cSldViewPr snapToGrid="0" snapToObjects="1">
      <p:cViewPr varScale="1">
        <p:scale>
          <a:sx n="107" d="100"/>
          <a:sy n="107" d="100"/>
        </p:scale>
        <p:origin x="184" y="23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7E17E7C-5AB1-4699-A565-7CC00211280B}" type="datetimeFigureOut">
              <a:rPr lang="en-US" smtClean="0"/>
              <a:t>7/21/20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CD7AB63-8D30-413A-BA8F-845C920D742A}" type="slidenum">
              <a:rPr lang="en-US" smtClean="0"/>
              <a:t>‹#›</a:t>
            </a:fld>
            <a:endParaRPr lang="en-US"/>
          </a:p>
        </p:txBody>
      </p:sp>
    </p:spTree>
    <p:extLst>
      <p:ext uri="{BB962C8B-B14F-4D97-AF65-F5344CB8AC3E}">
        <p14:creationId xmlns:p14="http://schemas.microsoft.com/office/powerpoint/2010/main" val="30103901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don’t intend to produce perfect, professional quality videos with these tools.  Our goal for this project was to assemble an equipment package for faculty and other presenters to easily produce videos.  With the package assembled here, one person can produce an instructional video in a single take.  Accept that there will be errors in the video – it is ok.  The videos will feel more natural as if in a classroom filled with students.  </a:t>
            </a:r>
          </a:p>
          <a:p>
            <a:endParaRPr lang="en-US" dirty="0"/>
          </a:p>
        </p:txBody>
      </p:sp>
      <p:sp>
        <p:nvSpPr>
          <p:cNvPr id="4" name="Slide Number Placeholder 3"/>
          <p:cNvSpPr>
            <a:spLocks noGrp="1"/>
          </p:cNvSpPr>
          <p:nvPr>
            <p:ph type="sldNum" sz="quarter" idx="5"/>
          </p:nvPr>
        </p:nvSpPr>
        <p:spPr/>
        <p:txBody>
          <a:bodyPr/>
          <a:lstStyle/>
          <a:p>
            <a:fld id="{727C2F88-9CA7-4148-86AB-BFCA97EC24BD}" type="slidenum">
              <a:rPr lang="en-US" smtClean="0"/>
              <a:t>3</a:t>
            </a:fld>
            <a:endParaRPr lang="en-US"/>
          </a:p>
        </p:txBody>
      </p:sp>
    </p:spTree>
    <p:extLst>
      <p:ext uri="{BB962C8B-B14F-4D97-AF65-F5344CB8AC3E}">
        <p14:creationId xmlns:p14="http://schemas.microsoft.com/office/powerpoint/2010/main" val="25748193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have tried other cameras – Cannon 5D, Panasonic camcorder.  Many cameras don’t have Clean HDMI output. </a:t>
            </a:r>
          </a:p>
        </p:txBody>
      </p:sp>
      <p:sp>
        <p:nvSpPr>
          <p:cNvPr id="4" name="Slide Number Placeholder 3"/>
          <p:cNvSpPr>
            <a:spLocks noGrp="1"/>
          </p:cNvSpPr>
          <p:nvPr>
            <p:ph type="sldNum" sz="quarter" idx="5"/>
          </p:nvPr>
        </p:nvSpPr>
        <p:spPr/>
        <p:txBody>
          <a:bodyPr/>
          <a:lstStyle/>
          <a:p>
            <a:fld id="{727C2F88-9CA7-4148-86AB-BFCA97EC24BD}" type="slidenum">
              <a:rPr lang="en-US" smtClean="0"/>
              <a:t>6</a:t>
            </a:fld>
            <a:endParaRPr lang="en-US"/>
          </a:p>
        </p:txBody>
      </p:sp>
    </p:spTree>
    <p:extLst>
      <p:ext uri="{BB962C8B-B14F-4D97-AF65-F5344CB8AC3E}">
        <p14:creationId xmlns:p14="http://schemas.microsoft.com/office/powerpoint/2010/main" val="27620297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Auto Focus will change focus automatically.  Intermittent change in focus.  One second focus corrections.  Manual focus will eliminate this problem.  </a:t>
            </a:r>
          </a:p>
          <a:p>
            <a:endParaRPr lang="en-US" dirty="0"/>
          </a:p>
        </p:txBody>
      </p:sp>
      <p:sp>
        <p:nvSpPr>
          <p:cNvPr id="4" name="Slide Number Placeholder 3"/>
          <p:cNvSpPr>
            <a:spLocks noGrp="1"/>
          </p:cNvSpPr>
          <p:nvPr>
            <p:ph type="sldNum" sz="quarter" idx="5"/>
          </p:nvPr>
        </p:nvSpPr>
        <p:spPr/>
        <p:txBody>
          <a:bodyPr/>
          <a:lstStyle/>
          <a:p>
            <a:fld id="{727C2F88-9CA7-4148-86AB-BFCA97EC24BD}" type="slidenum">
              <a:rPr lang="en-US" smtClean="0"/>
              <a:t>8</a:t>
            </a:fld>
            <a:endParaRPr lang="en-US"/>
          </a:p>
        </p:txBody>
      </p:sp>
    </p:spTree>
    <p:extLst>
      <p:ext uri="{BB962C8B-B14F-4D97-AF65-F5344CB8AC3E}">
        <p14:creationId xmlns:p14="http://schemas.microsoft.com/office/powerpoint/2010/main" val="41639494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27C2F88-9CA7-4148-86AB-BFCA97EC24BD}" type="slidenum">
              <a:rPr lang="en-US" smtClean="0"/>
              <a:t>12</a:t>
            </a:fld>
            <a:endParaRPr lang="en-US"/>
          </a:p>
        </p:txBody>
      </p:sp>
    </p:spTree>
    <p:extLst>
      <p:ext uri="{BB962C8B-B14F-4D97-AF65-F5344CB8AC3E}">
        <p14:creationId xmlns:p14="http://schemas.microsoft.com/office/powerpoint/2010/main" val="24484805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 Some Cameras may have a small delay causing audio and video to be out of sync.  Control Software can adjust for this.</a:t>
            </a:r>
          </a:p>
        </p:txBody>
      </p:sp>
      <p:sp>
        <p:nvSpPr>
          <p:cNvPr id="4" name="Slide Number Placeholder 3"/>
          <p:cNvSpPr>
            <a:spLocks noGrp="1"/>
          </p:cNvSpPr>
          <p:nvPr>
            <p:ph type="sldNum" sz="quarter" idx="5"/>
          </p:nvPr>
        </p:nvSpPr>
        <p:spPr/>
        <p:txBody>
          <a:bodyPr/>
          <a:lstStyle/>
          <a:p>
            <a:fld id="{727C2F88-9CA7-4148-86AB-BFCA97EC24BD}" type="slidenum">
              <a:rPr lang="en-US" smtClean="0"/>
              <a:t>14</a:t>
            </a:fld>
            <a:endParaRPr lang="en-US"/>
          </a:p>
        </p:txBody>
      </p:sp>
    </p:spTree>
    <p:extLst>
      <p:ext uri="{BB962C8B-B14F-4D97-AF65-F5344CB8AC3E}">
        <p14:creationId xmlns:p14="http://schemas.microsoft.com/office/powerpoint/2010/main" val="6037239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27C2F88-9CA7-4148-86AB-BFCA97EC24BD}" type="slidenum">
              <a:rPr lang="en-US" smtClean="0"/>
              <a:t>16</a:t>
            </a:fld>
            <a:endParaRPr lang="en-US"/>
          </a:p>
        </p:txBody>
      </p:sp>
    </p:spTree>
    <p:extLst>
      <p:ext uri="{BB962C8B-B14F-4D97-AF65-F5344CB8AC3E}">
        <p14:creationId xmlns:p14="http://schemas.microsoft.com/office/powerpoint/2010/main" val="30152573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g8dca519edc_0_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Piggybacking on Matt’s presentation, at STREAMWORKS we utilized the equipment to...</a:t>
            </a:r>
            <a:endParaRPr/>
          </a:p>
        </p:txBody>
      </p:sp>
      <p:sp>
        <p:nvSpPr>
          <p:cNvPr id="82" name="Google Shape;82;g8dca519edc_0_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855118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g8dca519edc_0_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90000"/>
              </a:lnSpc>
              <a:spcBef>
                <a:spcPts val="0"/>
              </a:spcBef>
              <a:spcAft>
                <a:spcPts val="0"/>
              </a:spcAft>
              <a:buClr>
                <a:schemeClr val="dk1"/>
              </a:buClr>
              <a:buSzPts val="1100"/>
              <a:buFont typeface="Arial"/>
              <a:buNone/>
            </a:pPr>
            <a:r>
              <a:rPr lang="en"/>
              <a:t>Equipment added to existing assets to create a production studio</a:t>
            </a:r>
            <a:endParaRPr/>
          </a:p>
          <a:p>
            <a:pPr marL="0" lvl="0" indent="0" algn="l" rtl="0">
              <a:spcBef>
                <a:spcPts val="0"/>
              </a:spcBef>
              <a:spcAft>
                <a:spcPts val="0"/>
              </a:spcAft>
              <a:buNone/>
            </a:pPr>
            <a:endParaRPr/>
          </a:p>
        </p:txBody>
      </p:sp>
      <p:sp>
        <p:nvSpPr>
          <p:cNvPr id="89" name="Google Shape;89;g8dca519edc_0_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550802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3ECC3ADB-EE5C-174C-8726-560B71CDD20D}"/>
              </a:ext>
            </a:extLst>
          </p:cNvPr>
          <p:cNvSpPr>
            <a:spLocks noGrp="1"/>
          </p:cNvSpPr>
          <p:nvPr>
            <p:ph type="subTitle" idx="1" hasCustomPrompt="1"/>
          </p:nvPr>
        </p:nvSpPr>
        <p:spPr>
          <a:xfrm>
            <a:off x="1524000" y="3602038"/>
            <a:ext cx="9144000" cy="1655762"/>
          </a:xfrm>
          <a:prstGeom prst="rect">
            <a:avLst/>
          </a:prstGeom>
        </p:spPr>
        <p:txBody>
          <a:bodyPr/>
          <a:lstStyle>
            <a:lvl1pPr marL="0" indent="0" algn="ctr">
              <a:buNone/>
              <a:defRPr sz="2400" b="0" i="0">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a:t>
            </a:r>
            <a:r>
              <a:rPr lang="en-US" dirty="0" err="1"/>
              <a:t>stylex</a:t>
            </a:r>
            <a:endParaRPr lang="en-US" dirty="0"/>
          </a:p>
        </p:txBody>
      </p:sp>
    </p:spTree>
    <p:extLst>
      <p:ext uri="{BB962C8B-B14F-4D97-AF65-F5344CB8AC3E}">
        <p14:creationId xmlns:p14="http://schemas.microsoft.com/office/powerpoint/2010/main" val="6620359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Content">
  <p:cSld name="1_Title and Content">
    <p:spTree>
      <p:nvGrpSpPr>
        <p:cNvPr id="1" name="Shape 53"/>
        <p:cNvGrpSpPr/>
        <p:nvPr/>
      </p:nvGrpSpPr>
      <p:grpSpPr>
        <a:xfrm>
          <a:off x="0" y="0"/>
          <a:ext cx="0" cy="0"/>
          <a:chOff x="0" y="0"/>
          <a:chExt cx="0" cy="0"/>
        </a:xfrm>
      </p:grpSpPr>
      <p:sp>
        <p:nvSpPr>
          <p:cNvPr id="54" name="Google Shape;54;p14"/>
          <p:cNvSpPr txBox="1">
            <a:spLocks noGrp="1"/>
          </p:cNvSpPr>
          <p:nvPr>
            <p:ph type="title"/>
          </p:nvPr>
        </p:nvSpPr>
        <p:spPr>
          <a:xfrm>
            <a:off x="2054085" y="1656783"/>
            <a:ext cx="8084000" cy="778400"/>
          </a:xfrm>
          <a:prstGeom prst="rect">
            <a:avLst/>
          </a:prstGeom>
          <a:noFill/>
          <a:ln>
            <a:noFill/>
          </a:ln>
        </p:spPr>
        <p:txBody>
          <a:bodyPr spcFirstLastPara="1" wrap="square" lIns="68575" tIns="34275" rIns="68575" bIns="34275" anchor="ctr" anchorCtr="0">
            <a:noAutofit/>
          </a:bodyPr>
          <a:lstStyle>
            <a:lvl1pPr lvl="0" algn="ctr" rtl="0">
              <a:lnSpc>
                <a:spcPct val="90000"/>
              </a:lnSpc>
              <a:spcBef>
                <a:spcPts val="0"/>
              </a:spcBef>
              <a:spcAft>
                <a:spcPts val="0"/>
              </a:spcAft>
              <a:buClr>
                <a:schemeClr val="lt1"/>
              </a:buClr>
              <a:buSzPts val="2400"/>
              <a:buFont typeface="Arial Black"/>
              <a:buNone/>
              <a:defRPr sz="32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55" name="Google Shape;55;p14"/>
          <p:cNvSpPr txBox="1">
            <a:spLocks noGrp="1"/>
          </p:cNvSpPr>
          <p:nvPr>
            <p:ph type="body" idx="1"/>
          </p:nvPr>
        </p:nvSpPr>
        <p:spPr>
          <a:xfrm>
            <a:off x="838199" y="2435087"/>
            <a:ext cx="10515600" cy="3042000"/>
          </a:xfrm>
          <a:prstGeom prst="rect">
            <a:avLst/>
          </a:prstGeom>
          <a:noFill/>
          <a:ln>
            <a:noFill/>
          </a:ln>
        </p:spPr>
        <p:txBody>
          <a:bodyPr spcFirstLastPara="1" wrap="square" lIns="68575" tIns="34275" rIns="68575" bIns="34275" anchor="t" anchorCtr="0">
            <a:noAutofit/>
          </a:bodyPr>
          <a:lstStyle>
            <a:lvl1pPr marL="609585" marR="0" lvl="0" indent="-482588" algn="l" rtl="0">
              <a:lnSpc>
                <a:spcPct val="90000"/>
              </a:lnSpc>
              <a:spcBef>
                <a:spcPts val="1067"/>
              </a:spcBef>
              <a:spcAft>
                <a:spcPts val="0"/>
              </a:spcAft>
              <a:buClr>
                <a:schemeClr val="lt1"/>
              </a:buClr>
              <a:buSzPts val="2100"/>
              <a:buFont typeface="Arial"/>
              <a:buChar char="•"/>
              <a:defRPr sz="2800" b="0" i="0" u="none" strike="noStrike" cap="none">
                <a:solidFill>
                  <a:schemeClr val="lt1"/>
                </a:solidFill>
                <a:latin typeface="Arial"/>
                <a:ea typeface="Arial"/>
                <a:cs typeface="Arial"/>
                <a:sym typeface="Arial"/>
              </a:defRPr>
            </a:lvl1pPr>
            <a:lvl2pPr marL="1219170" marR="0" lvl="1" indent="-457189" algn="l" rtl="0">
              <a:lnSpc>
                <a:spcPct val="90000"/>
              </a:lnSpc>
              <a:spcBef>
                <a:spcPts val="533"/>
              </a:spcBef>
              <a:spcAft>
                <a:spcPts val="0"/>
              </a:spcAft>
              <a:buClr>
                <a:schemeClr val="lt1"/>
              </a:buClr>
              <a:buSzPts val="1800"/>
              <a:buFont typeface="Arial"/>
              <a:buChar char="•"/>
              <a:defRPr sz="2400" b="0" i="0" u="none" strike="noStrike" cap="none">
                <a:solidFill>
                  <a:schemeClr val="lt1"/>
                </a:solidFill>
                <a:latin typeface="Arial"/>
                <a:ea typeface="Arial"/>
                <a:cs typeface="Arial"/>
                <a:sym typeface="Arial"/>
              </a:defRPr>
            </a:lvl2pPr>
            <a:lvl3pPr marL="1828754" marR="0" lvl="2" indent="-431789" algn="l" rtl="0">
              <a:lnSpc>
                <a:spcPct val="90000"/>
              </a:lnSpc>
              <a:spcBef>
                <a:spcPts val="533"/>
              </a:spcBef>
              <a:spcAft>
                <a:spcPts val="0"/>
              </a:spcAft>
              <a:buClr>
                <a:schemeClr val="lt1"/>
              </a:buClr>
              <a:buSzPts val="1500"/>
              <a:buFont typeface="Arial"/>
              <a:buChar char="•"/>
              <a:defRPr sz="2000" b="0" i="0" u="none" strike="noStrike" cap="none">
                <a:solidFill>
                  <a:schemeClr val="lt1"/>
                </a:solidFill>
                <a:latin typeface="Arial"/>
                <a:ea typeface="Arial"/>
                <a:cs typeface="Arial"/>
                <a:sym typeface="Arial"/>
              </a:defRPr>
            </a:lvl3pPr>
            <a:lvl4pPr marL="2438339" marR="0" lvl="3" indent="-423323" algn="l" rtl="0">
              <a:lnSpc>
                <a:spcPct val="90000"/>
              </a:lnSpc>
              <a:spcBef>
                <a:spcPts val="533"/>
              </a:spcBef>
              <a:spcAft>
                <a:spcPts val="0"/>
              </a:spcAft>
              <a:buClr>
                <a:schemeClr val="lt1"/>
              </a:buClr>
              <a:buSzPts val="1400"/>
              <a:buFont typeface="Arial"/>
              <a:buChar char="•"/>
              <a:defRPr sz="1867" b="0" i="0" u="none" strike="noStrike" cap="none">
                <a:solidFill>
                  <a:schemeClr val="lt1"/>
                </a:solidFill>
                <a:latin typeface="Arial"/>
                <a:ea typeface="Arial"/>
                <a:cs typeface="Arial"/>
                <a:sym typeface="Arial"/>
              </a:defRPr>
            </a:lvl4pPr>
            <a:lvl5pPr marL="3047924" marR="0" lvl="4" indent="-423323" algn="l" rtl="0">
              <a:lnSpc>
                <a:spcPct val="90000"/>
              </a:lnSpc>
              <a:spcBef>
                <a:spcPts val="533"/>
              </a:spcBef>
              <a:spcAft>
                <a:spcPts val="0"/>
              </a:spcAft>
              <a:buClr>
                <a:schemeClr val="lt1"/>
              </a:buClr>
              <a:buSzPts val="1400"/>
              <a:buFont typeface="Arial"/>
              <a:buChar char="•"/>
              <a:defRPr sz="1867" b="0" i="0" u="none" strike="noStrike" cap="none">
                <a:solidFill>
                  <a:schemeClr val="lt1"/>
                </a:solidFill>
                <a:latin typeface="Arial"/>
                <a:ea typeface="Arial"/>
                <a:cs typeface="Arial"/>
                <a:sym typeface="Arial"/>
              </a:defRPr>
            </a:lvl5pPr>
            <a:lvl6pPr marL="3657509" marR="0" lvl="5" indent="-423323" algn="l" rtl="0">
              <a:lnSpc>
                <a:spcPct val="90000"/>
              </a:lnSpc>
              <a:spcBef>
                <a:spcPts val="533"/>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6pPr>
            <a:lvl7pPr marL="4267093" marR="0" lvl="6" indent="-423323" algn="l" rtl="0">
              <a:lnSpc>
                <a:spcPct val="90000"/>
              </a:lnSpc>
              <a:spcBef>
                <a:spcPts val="533"/>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7pPr>
            <a:lvl8pPr marL="4876678" marR="0" lvl="7" indent="-423323" algn="l" rtl="0">
              <a:lnSpc>
                <a:spcPct val="90000"/>
              </a:lnSpc>
              <a:spcBef>
                <a:spcPts val="533"/>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8pPr>
            <a:lvl9pPr marL="5486263" marR="0" lvl="8" indent="-423323" algn="l" rtl="0">
              <a:lnSpc>
                <a:spcPct val="90000"/>
              </a:lnSpc>
              <a:spcBef>
                <a:spcPts val="533"/>
              </a:spcBef>
              <a:spcAft>
                <a:spcPts val="0"/>
              </a:spcAft>
              <a:buClr>
                <a:schemeClr val="dk1"/>
              </a:buClr>
              <a:buSzPts val="1400"/>
              <a:buFont typeface="Arial"/>
              <a:buChar char="•"/>
              <a:defRPr sz="1867"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989607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EF9EC-AF2F-364E-BBFE-8EAE2982C42F}"/>
              </a:ext>
            </a:extLst>
          </p:cNvPr>
          <p:cNvSpPr>
            <a:spLocks noGrp="1"/>
          </p:cNvSpPr>
          <p:nvPr>
            <p:ph type="title"/>
          </p:nvPr>
        </p:nvSpPr>
        <p:spPr>
          <a:xfrm>
            <a:off x="2054086" y="1656783"/>
            <a:ext cx="8083825" cy="778303"/>
          </a:xfrm>
          <a:prstGeom prst="rect">
            <a:avLst/>
          </a:prstGeom>
        </p:spPr>
        <p:txBody>
          <a:bodyPr>
            <a:normAutofit/>
          </a:bodyPr>
          <a:lstStyle>
            <a:lvl1pPr>
              <a:defRPr sz="32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46610559-8537-E64A-A41E-CF8C948668A0}"/>
              </a:ext>
            </a:extLst>
          </p:cNvPr>
          <p:cNvSpPr>
            <a:spLocks noGrp="1"/>
          </p:cNvSpPr>
          <p:nvPr>
            <p:ph idx="1"/>
          </p:nvPr>
        </p:nvSpPr>
        <p:spPr>
          <a:xfrm>
            <a:off x="838199" y="2435087"/>
            <a:ext cx="10515600" cy="3041925"/>
          </a:xfrm>
          <a:prstGeom prst="rect">
            <a:avLst/>
          </a:prstGeom>
        </p:spPr>
        <p:txBody>
          <a:bodyPr/>
          <a:lstStyle>
            <a:lvl1pPr>
              <a:defRPr b="0" i="0">
                <a:solidFill>
                  <a:schemeClr val="bg1"/>
                </a:solidFill>
                <a:latin typeface="Arial" panose="020B0604020202020204" pitchFamily="34" charset="0"/>
                <a:cs typeface="Arial" panose="020B0604020202020204" pitchFamily="34" charset="0"/>
              </a:defRPr>
            </a:lvl1pPr>
            <a:lvl2pPr>
              <a:defRPr b="0" i="0">
                <a:solidFill>
                  <a:schemeClr val="bg1"/>
                </a:solidFill>
                <a:latin typeface="Arial" panose="020B0604020202020204" pitchFamily="34" charset="0"/>
                <a:cs typeface="Arial" panose="020B0604020202020204" pitchFamily="34" charset="0"/>
              </a:defRPr>
            </a:lvl2pPr>
            <a:lvl3pPr>
              <a:defRPr b="0" i="0">
                <a:solidFill>
                  <a:schemeClr val="bg1"/>
                </a:solidFill>
                <a:latin typeface="Arial" panose="020B0604020202020204" pitchFamily="34" charset="0"/>
                <a:cs typeface="Arial" panose="020B0604020202020204" pitchFamily="34" charset="0"/>
              </a:defRPr>
            </a:lvl3pPr>
            <a:lvl4pPr>
              <a:defRPr b="0" i="0">
                <a:solidFill>
                  <a:schemeClr val="bg1"/>
                </a:solidFill>
                <a:latin typeface="Arial" panose="020B0604020202020204" pitchFamily="34" charset="0"/>
                <a:cs typeface="Arial" panose="020B0604020202020204" pitchFamily="34" charset="0"/>
              </a:defRPr>
            </a:lvl4pPr>
            <a:lvl5pPr>
              <a:defRPr b="0" i="0">
                <a:solidFill>
                  <a:schemeClr val="bg1"/>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3561609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8B89BB-7AF5-974F-90B8-717C409FF696}"/>
              </a:ext>
            </a:extLst>
          </p:cNvPr>
          <p:cNvSpPr>
            <a:spLocks noGrp="1"/>
          </p:cNvSpPr>
          <p:nvPr>
            <p:ph type="title"/>
          </p:nvPr>
        </p:nvSpPr>
        <p:spPr>
          <a:xfrm>
            <a:off x="831850" y="2375451"/>
            <a:ext cx="10515600" cy="2187023"/>
          </a:xfrm>
          <a:prstGeom prst="rect">
            <a:avLst/>
          </a:prstGeom>
        </p:spPr>
        <p:txBody>
          <a:bodyPr anchor="b">
            <a:normAutofit/>
          </a:bodyPr>
          <a:lstStyle>
            <a:lvl1pPr>
              <a:defRPr sz="48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FA0C33E2-0549-7140-8687-FB0875DC848C}"/>
              </a:ext>
            </a:extLst>
          </p:cNvPr>
          <p:cNvSpPr>
            <a:spLocks noGrp="1"/>
          </p:cNvSpPr>
          <p:nvPr>
            <p:ph type="body" idx="1"/>
          </p:nvPr>
        </p:nvSpPr>
        <p:spPr>
          <a:xfrm>
            <a:off x="831850" y="4589464"/>
            <a:ext cx="10515600" cy="956572"/>
          </a:xfrm>
          <a:prstGeom prst="rect">
            <a:avLst/>
          </a:prstGeom>
        </p:spPr>
        <p:txBody>
          <a:bodyPr/>
          <a:lstStyle>
            <a:lvl1pPr marL="0" indent="0">
              <a:buNone/>
              <a:defRPr sz="2400" b="0" i="0">
                <a:solidFill>
                  <a:schemeClr val="bg1"/>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13697054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481342-F8AA-D24B-9E4D-7C556806B539}"/>
              </a:ext>
            </a:extLst>
          </p:cNvPr>
          <p:cNvSpPr>
            <a:spLocks noGrp="1"/>
          </p:cNvSpPr>
          <p:nvPr>
            <p:ph type="title"/>
          </p:nvPr>
        </p:nvSpPr>
        <p:spPr>
          <a:xfrm>
            <a:off x="1805608" y="1557196"/>
            <a:ext cx="8580783" cy="651850"/>
          </a:xfrm>
          <a:prstGeom prst="rect">
            <a:avLst/>
          </a:prstGeom>
        </p:spPr>
        <p:txBody>
          <a:bodyPr>
            <a:normAutofit/>
          </a:bodyPr>
          <a:lstStyle>
            <a:lvl1pPr algn="ctr">
              <a:defRPr sz="32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4B2EA2D9-55D7-5341-8031-39F3AB7A5317}"/>
              </a:ext>
            </a:extLst>
          </p:cNvPr>
          <p:cNvSpPr>
            <a:spLocks noGrp="1"/>
          </p:cNvSpPr>
          <p:nvPr>
            <p:ph sz="half" idx="1"/>
          </p:nvPr>
        </p:nvSpPr>
        <p:spPr>
          <a:xfrm>
            <a:off x="838200" y="2325757"/>
            <a:ext cx="5181600" cy="3190460"/>
          </a:xfrm>
          <a:prstGeom prst="rect">
            <a:avLst/>
          </a:prstGeom>
        </p:spPr>
        <p:txBody>
          <a:bodyPr/>
          <a:lstStyle>
            <a:lvl1pPr>
              <a:defRPr>
                <a:solidFill>
                  <a:schemeClr val="bg1"/>
                </a:solidFill>
                <a:latin typeface="Arial" panose="020B0604020202020204" pitchFamily="34" charset="0"/>
                <a:cs typeface="Arial" panose="020B0604020202020204" pitchFamily="34" charset="0"/>
              </a:defRPr>
            </a:lvl1pPr>
            <a:lvl2pPr>
              <a:defRPr>
                <a:solidFill>
                  <a:schemeClr val="bg1"/>
                </a:solidFill>
                <a:latin typeface="Arial" panose="020B0604020202020204" pitchFamily="34" charset="0"/>
                <a:cs typeface="Arial" panose="020B0604020202020204" pitchFamily="34" charset="0"/>
              </a:defRPr>
            </a:lvl2pPr>
            <a:lvl3pPr>
              <a:defRPr>
                <a:solidFill>
                  <a:schemeClr val="bg1"/>
                </a:solidFill>
                <a:latin typeface="Arial" panose="020B0604020202020204" pitchFamily="34" charset="0"/>
                <a:cs typeface="Arial" panose="020B0604020202020204" pitchFamily="34" charset="0"/>
              </a:defRPr>
            </a:lvl3pPr>
            <a:lvl4pPr>
              <a:defRPr>
                <a:solidFill>
                  <a:schemeClr val="bg1"/>
                </a:solidFill>
                <a:latin typeface="Arial" panose="020B0604020202020204" pitchFamily="34" charset="0"/>
                <a:cs typeface="Arial" panose="020B0604020202020204" pitchFamily="34" charset="0"/>
              </a:defRPr>
            </a:lvl4pPr>
            <a:lvl5pPr>
              <a:defRPr>
                <a:solidFill>
                  <a:schemeClr val="bg1"/>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2EDF56D2-2491-B24F-B360-1F7B18881EEA}"/>
              </a:ext>
            </a:extLst>
          </p:cNvPr>
          <p:cNvSpPr>
            <a:spLocks noGrp="1"/>
          </p:cNvSpPr>
          <p:nvPr>
            <p:ph sz="half" idx="2"/>
          </p:nvPr>
        </p:nvSpPr>
        <p:spPr>
          <a:xfrm>
            <a:off x="6172200" y="2325757"/>
            <a:ext cx="5181600" cy="3190460"/>
          </a:xfrm>
          <a:prstGeom prst="rect">
            <a:avLst/>
          </a:prstGeom>
        </p:spPr>
        <p:txBody>
          <a:bodyPr/>
          <a:lstStyle>
            <a:lvl1pPr>
              <a:defRPr>
                <a:solidFill>
                  <a:schemeClr val="bg1"/>
                </a:solidFill>
                <a:latin typeface="Arial" panose="020B0604020202020204" pitchFamily="34" charset="0"/>
                <a:cs typeface="Arial" panose="020B0604020202020204" pitchFamily="34" charset="0"/>
              </a:defRPr>
            </a:lvl1pPr>
            <a:lvl2pPr>
              <a:defRPr>
                <a:solidFill>
                  <a:schemeClr val="bg1"/>
                </a:solidFill>
                <a:latin typeface="Arial" panose="020B0604020202020204" pitchFamily="34" charset="0"/>
                <a:cs typeface="Arial" panose="020B0604020202020204" pitchFamily="34" charset="0"/>
              </a:defRPr>
            </a:lvl2pPr>
            <a:lvl3pPr>
              <a:defRPr>
                <a:solidFill>
                  <a:schemeClr val="bg1"/>
                </a:solidFill>
                <a:latin typeface="Arial" panose="020B0604020202020204" pitchFamily="34" charset="0"/>
                <a:cs typeface="Arial" panose="020B0604020202020204" pitchFamily="34" charset="0"/>
              </a:defRPr>
            </a:lvl3pPr>
            <a:lvl4pPr>
              <a:defRPr>
                <a:solidFill>
                  <a:schemeClr val="bg1"/>
                </a:solidFill>
                <a:latin typeface="Arial" panose="020B0604020202020204" pitchFamily="34" charset="0"/>
                <a:cs typeface="Arial" panose="020B0604020202020204" pitchFamily="34" charset="0"/>
              </a:defRPr>
            </a:lvl4pPr>
            <a:lvl5pPr>
              <a:defRPr>
                <a:solidFill>
                  <a:schemeClr val="bg1"/>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027572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BEA427-1D49-4749-9126-F76A901B05D4}"/>
              </a:ext>
            </a:extLst>
          </p:cNvPr>
          <p:cNvSpPr>
            <a:spLocks noGrp="1"/>
          </p:cNvSpPr>
          <p:nvPr>
            <p:ph type="title"/>
          </p:nvPr>
        </p:nvSpPr>
        <p:spPr>
          <a:xfrm>
            <a:off x="1899236" y="1673102"/>
            <a:ext cx="8393527" cy="823912"/>
          </a:xfrm>
          <a:prstGeom prst="rect">
            <a:avLst/>
          </a:prstGeom>
        </p:spPr>
        <p:txBody>
          <a:bodyPr>
            <a:normAutofit/>
          </a:bodyPr>
          <a:lstStyle>
            <a:lvl1pPr algn="ctr">
              <a:defRPr sz="32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FE4B8797-C415-B04E-8178-5F062587900D}"/>
              </a:ext>
            </a:extLst>
          </p:cNvPr>
          <p:cNvSpPr>
            <a:spLocks noGrp="1"/>
          </p:cNvSpPr>
          <p:nvPr>
            <p:ph type="body" idx="1"/>
          </p:nvPr>
        </p:nvSpPr>
        <p:spPr>
          <a:xfrm>
            <a:off x="836611" y="2593300"/>
            <a:ext cx="5157787" cy="823912"/>
          </a:xfrm>
          <a:prstGeom prst="rect">
            <a:avLst/>
          </a:prstGeom>
        </p:spPr>
        <p:txBody>
          <a:bodyPr anchor="b"/>
          <a:lstStyle>
            <a:lvl1pPr marL="0" indent="0">
              <a:buNone/>
              <a:defRPr sz="2400" b="0" i="0">
                <a:solidFill>
                  <a:schemeClr val="bg1"/>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3991FDC-6AD4-A543-8E67-07108C2976C5}"/>
              </a:ext>
            </a:extLst>
          </p:cNvPr>
          <p:cNvSpPr>
            <a:spLocks noGrp="1"/>
          </p:cNvSpPr>
          <p:nvPr>
            <p:ph sz="half" idx="2"/>
          </p:nvPr>
        </p:nvSpPr>
        <p:spPr>
          <a:xfrm>
            <a:off x="836612" y="3510010"/>
            <a:ext cx="5157787" cy="2148406"/>
          </a:xfrm>
          <a:prstGeom prst="rect">
            <a:avLst/>
          </a:prstGeom>
        </p:spPr>
        <p:txBody>
          <a:bodyPr/>
          <a:lstStyle>
            <a:lvl1pPr>
              <a:defRPr b="0" i="0">
                <a:solidFill>
                  <a:schemeClr val="bg1"/>
                </a:solidFill>
                <a:latin typeface="Arial" panose="020B0604020202020204" pitchFamily="34" charset="0"/>
                <a:cs typeface="Arial" panose="020B0604020202020204" pitchFamily="34" charset="0"/>
              </a:defRPr>
            </a:lvl1pPr>
            <a:lvl2pPr>
              <a:defRPr b="0" i="0">
                <a:solidFill>
                  <a:schemeClr val="bg1"/>
                </a:solidFill>
                <a:latin typeface="Arial" panose="020B0604020202020204" pitchFamily="34" charset="0"/>
                <a:cs typeface="Arial" panose="020B0604020202020204" pitchFamily="34" charset="0"/>
              </a:defRPr>
            </a:lvl2pPr>
            <a:lvl3pPr>
              <a:defRPr b="0" i="0">
                <a:solidFill>
                  <a:schemeClr val="bg1"/>
                </a:solidFill>
                <a:latin typeface="Arial" panose="020B0604020202020204" pitchFamily="34" charset="0"/>
                <a:cs typeface="Arial" panose="020B0604020202020204" pitchFamily="34" charset="0"/>
              </a:defRPr>
            </a:lvl3pPr>
            <a:lvl4pPr>
              <a:defRPr b="0" i="0">
                <a:solidFill>
                  <a:schemeClr val="bg1"/>
                </a:solidFill>
                <a:latin typeface="Arial" panose="020B0604020202020204" pitchFamily="34" charset="0"/>
                <a:cs typeface="Arial" panose="020B0604020202020204" pitchFamily="34" charset="0"/>
              </a:defRPr>
            </a:lvl4pPr>
            <a:lvl5pPr>
              <a:defRPr b="0" i="0">
                <a:solidFill>
                  <a:schemeClr val="bg1"/>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16781DA0-2F4D-6440-A64D-FCA9B20AAB86}"/>
              </a:ext>
            </a:extLst>
          </p:cNvPr>
          <p:cNvSpPr>
            <a:spLocks noGrp="1"/>
          </p:cNvSpPr>
          <p:nvPr>
            <p:ph type="body" sz="quarter" idx="3"/>
          </p:nvPr>
        </p:nvSpPr>
        <p:spPr>
          <a:xfrm>
            <a:off x="6197603" y="2605088"/>
            <a:ext cx="5183188" cy="823912"/>
          </a:xfrm>
          <a:prstGeom prst="rect">
            <a:avLst/>
          </a:prstGeom>
        </p:spPr>
        <p:txBody>
          <a:bodyPr anchor="b"/>
          <a:lstStyle>
            <a:lvl1pPr marL="0" indent="0">
              <a:buNone/>
              <a:defRPr sz="2400" b="0" i="0">
                <a:solidFill>
                  <a:schemeClr val="bg1"/>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ED1FD5E-787E-B949-8715-85D6AC7C88B7}"/>
              </a:ext>
            </a:extLst>
          </p:cNvPr>
          <p:cNvSpPr>
            <a:spLocks noGrp="1"/>
          </p:cNvSpPr>
          <p:nvPr>
            <p:ph sz="quarter" idx="4"/>
          </p:nvPr>
        </p:nvSpPr>
        <p:spPr>
          <a:xfrm>
            <a:off x="6197603" y="3510010"/>
            <a:ext cx="5183188" cy="2148406"/>
          </a:xfrm>
          <a:prstGeom prst="rect">
            <a:avLst/>
          </a:prstGeom>
        </p:spPr>
        <p:txBody>
          <a:bodyPr/>
          <a:lstStyle>
            <a:lvl1pPr>
              <a:defRPr>
                <a:solidFill>
                  <a:schemeClr val="bg1"/>
                </a:solidFill>
                <a:latin typeface="Arial" panose="020B0604020202020204" pitchFamily="34" charset="0"/>
                <a:cs typeface="Arial" panose="020B0604020202020204" pitchFamily="34" charset="0"/>
              </a:defRPr>
            </a:lvl1pPr>
            <a:lvl2pPr>
              <a:defRPr>
                <a:solidFill>
                  <a:schemeClr val="bg1"/>
                </a:solidFill>
                <a:latin typeface="Arial" panose="020B0604020202020204" pitchFamily="34" charset="0"/>
                <a:cs typeface="Arial" panose="020B0604020202020204" pitchFamily="34" charset="0"/>
              </a:defRPr>
            </a:lvl2pPr>
            <a:lvl3pPr>
              <a:defRPr>
                <a:solidFill>
                  <a:schemeClr val="bg1"/>
                </a:solidFill>
                <a:latin typeface="Arial" panose="020B0604020202020204" pitchFamily="34" charset="0"/>
                <a:cs typeface="Arial" panose="020B0604020202020204" pitchFamily="34" charset="0"/>
              </a:defRPr>
            </a:lvl3pPr>
            <a:lvl4pPr>
              <a:defRPr>
                <a:solidFill>
                  <a:schemeClr val="bg1"/>
                </a:solidFill>
                <a:latin typeface="Arial" panose="020B0604020202020204" pitchFamily="34" charset="0"/>
                <a:cs typeface="Arial" panose="020B0604020202020204" pitchFamily="34" charset="0"/>
              </a:defRPr>
            </a:lvl4pPr>
            <a:lvl5pPr>
              <a:defRPr>
                <a:solidFill>
                  <a:schemeClr val="bg1"/>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52034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7584BA-396E-E243-9851-E8227F6DB1BA}"/>
              </a:ext>
            </a:extLst>
          </p:cNvPr>
          <p:cNvSpPr>
            <a:spLocks noGrp="1"/>
          </p:cNvSpPr>
          <p:nvPr>
            <p:ph type="title"/>
          </p:nvPr>
        </p:nvSpPr>
        <p:spPr>
          <a:xfrm>
            <a:off x="1850335" y="1595806"/>
            <a:ext cx="8491330" cy="685668"/>
          </a:xfrm>
          <a:prstGeom prst="rect">
            <a:avLst/>
          </a:prstGeom>
        </p:spPr>
        <p:txBody>
          <a:bodyPr>
            <a:normAutofit/>
          </a:bodyPr>
          <a:lstStyle>
            <a:lvl1pPr algn="ctr">
              <a:defRPr sz="3200"/>
            </a:lvl1pPr>
          </a:lstStyle>
          <a:p>
            <a:r>
              <a:rPr lang="en-US"/>
              <a:t>Click to edit Master title style</a:t>
            </a:r>
            <a:endParaRPr lang="en-US" dirty="0"/>
          </a:p>
        </p:txBody>
      </p:sp>
    </p:spTree>
    <p:extLst>
      <p:ext uri="{BB962C8B-B14F-4D97-AF65-F5344CB8AC3E}">
        <p14:creationId xmlns:p14="http://schemas.microsoft.com/office/powerpoint/2010/main" val="31421864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4233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4AE7A9-8677-9E46-92DB-B555F08EC4FF}"/>
              </a:ext>
            </a:extLst>
          </p:cNvPr>
          <p:cNvSpPr>
            <a:spLocks noGrp="1"/>
          </p:cNvSpPr>
          <p:nvPr>
            <p:ph type="title"/>
          </p:nvPr>
        </p:nvSpPr>
        <p:spPr>
          <a:xfrm>
            <a:off x="824738" y="2305878"/>
            <a:ext cx="3932237" cy="874644"/>
          </a:xfrm>
          <a:prstGeom prst="rect">
            <a:avLst/>
          </a:prstGeom>
        </p:spPr>
        <p:txBody>
          <a:bodyPr anchor="b">
            <a:normAutofit/>
          </a:bodyPr>
          <a:lstStyle>
            <a:lvl1pPr>
              <a:defRPr sz="24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E28912E6-491C-5B48-B113-DF292FEFA5A7}"/>
              </a:ext>
            </a:extLst>
          </p:cNvPr>
          <p:cNvSpPr>
            <a:spLocks noGrp="1"/>
          </p:cNvSpPr>
          <p:nvPr>
            <p:ph idx="1"/>
          </p:nvPr>
        </p:nvSpPr>
        <p:spPr>
          <a:xfrm>
            <a:off x="5183188" y="1674891"/>
            <a:ext cx="6172200" cy="3831387"/>
          </a:xfrm>
          <a:prstGeom prst="rect">
            <a:avLst/>
          </a:prstGeom>
        </p:spPr>
        <p:txBody>
          <a:bodyPr/>
          <a:lstStyle>
            <a:lvl1pPr>
              <a:defRPr sz="3200">
                <a:solidFill>
                  <a:schemeClr val="bg1"/>
                </a:solidFill>
                <a:latin typeface="Arial" panose="020B0604020202020204" pitchFamily="34" charset="0"/>
                <a:cs typeface="Arial" panose="020B0604020202020204" pitchFamily="34" charset="0"/>
              </a:defRPr>
            </a:lvl1pPr>
            <a:lvl2pPr>
              <a:defRPr sz="2800">
                <a:solidFill>
                  <a:schemeClr val="bg1"/>
                </a:solidFill>
                <a:latin typeface="Arial" panose="020B0604020202020204" pitchFamily="34" charset="0"/>
                <a:cs typeface="Arial" panose="020B0604020202020204" pitchFamily="34" charset="0"/>
              </a:defRPr>
            </a:lvl2pPr>
            <a:lvl3pPr>
              <a:defRPr sz="2400">
                <a:solidFill>
                  <a:schemeClr val="bg1"/>
                </a:solidFill>
                <a:latin typeface="Arial" panose="020B0604020202020204" pitchFamily="34" charset="0"/>
                <a:cs typeface="Arial" panose="020B0604020202020204" pitchFamily="34" charset="0"/>
              </a:defRPr>
            </a:lvl3pPr>
            <a:lvl4pPr>
              <a:defRPr sz="2000">
                <a:solidFill>
                  <a:schemeClr val="bg1"/>
                </a:solidFill>
                <a:latin typeface="Arial" panose="020B0604020202020204" pitchFamily="34" charset="0"/>
                <a:cs typeface="Arial" panose="020B0604020202020204" pitchFamily="34" charset="0"/>
              </a:defRPr>
            </a:lvl4pPr>
            <a:lvl5pPr>
              <a:defRPr sz="2000">
                <a:solidFill>
                  <a:schemeClr val="bg1"/>
                </a:solidFill>
                <a:latin typeface="Arial" panose="020B0604020202020204" pitchFamily="34" charset="0"/>
                <a:cs typeface="Arial" panose="020B0604020202020204" pitchFamily="34" charset="0"/>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D9013242-460D-624B-A6B9-A0A7DE9BCC41}"/>
              </a:ext>
            </a:extLst>
          </p:cNvPr>
          <p:cNvSpPr>
            <a:spLocks noGrp="1"/>
          </p:cNvSpPr>
          <p:nvPr>
            <p:ph type="body" sz="half" idx="2"/>
          </p:nvPr>
        </p:nvSpPr>
        <p:spPr>
          <a:xfrm>
            <a:off x="824739" y="3279913"/>
            <a:ext cx="3932237" cy="2226365"/>
          </a:xfrm>
          <a:prstGeom prst="rect">
            <a:avLst/>
          </a:prstGeom>
        </p:spPr>
        <p:txBody>
          <a:bodyPr/>
          <a:lstStyle>
            <a:lvl1pPr marL="0" indent="0">
              <a:buNone/>
              <a:defRPr sz="1600" b="0" i="0">
                <a:solidFill>
                  <a:schemeClr val="bg1"/>
                </a:solidFill>
                <a:latin typeface="Arial" panose="020B0604020202020204" pitchFamily="34" charset="0"/>
                <a:cs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349018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A83DDC-2882-9E4C-88ED-BC1AD43B3410}"/>
              </a:ext>
            </a:extLst>
          </p:cNvPr>
          <p:cNvSpPr>
            <a:spLocks noGrp="1"/>
          </p:cNvSpPr>
          <p:nvPr>
            <p:ph type="title"/>
          </p:nvPr>
        </p:nvSpPr>
        <p:spPr>
          <a:xfrm>
            <a:off x="1885121" y="1602891"/>
            <a:ext cx="8421757" cy="588047"/>
          </a:xfrm>
          <a:prstGeom prst="rect">
            <a:avLst/>
          </a:prstGeom>
        </p:spPr>
        <p:txBody>
          <a:bodyPr>
            <a:normAutofit/>
          </a:bodyPr>
          <a:lstStyle>
            <a:lvl1pPr algn="ctr">
              <a:defRPr sz="3200"/>
            </a:lvl1pPr>
          </a:lstStyle>
          <a:p>
            <a:r>
              <a:rPr lang="en-US"/>
              <a:t>Click to edit Master title style</a:t>
            </a:r>
            <a:endParaRPr lang="en-US" dirty="0"/>
          </a:p>
        </p:txBody>
      </p:sp>
    </p:spTree>
    <p:extLst>
      <p:ext uri="{BB962C8B-B14F-4D97-AF65-F5344CB8AC3E}">
        <p14:creationId xmlns:p14="http://schemas.microsoft.com/office/powerpoint/2010/main" val="9681559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Picture 2" descr="A screenshot of a cell phone&#10;&#10;Description automatically generated">
            <a:extLst>
              <a:ext uri="{FF2B5EF4-FFF2-40B4-BE49-F238E27FC236}">
                <a16:creationId xmlns:a16="http://schemas.microsoft.com/office/drawing/2014/main" id="{25B5A886-8B9D-FB42-8ED6-757A41E3B687}"/>
              </a:ext>
            </a:extLst>
          </p:cNvPr>
          <p:cNvPicPr>
            <a:picLocks noChangeAspect="1"/>
          </p:cNvPicPr>
          <p:nvPr userDrawn="1"/>
        </p:nvPicPr>
        <p:blipFill>
          <a:blip r:embed="rId12"/>
          <a:stretch>
            <a:fillRect/>
          </a:stretch>
        </p:blipFill>
        <p:spPr>
          <a:xfrm>
            <a:off x="0" y="0"/>
            <a:ext cx="12192000" cy="6858000"/>
          </a:xfrm>
          <a:prstGeom prst="rect">
            <a:avLst/>
          </a:prstGeom>
        </p:spPr>
      </p:pic>
      <p:sp>
        <p:nvSpPr>
          <p:cNvPr id="9" name="Title Placeholder 8">
            <a:extLst>
              <a:ext uri="{FF2B5EF4-FFF2-40B4-BE49-F238E27FC236}">
                <a16:creationId xmlns:a16="http://schemas.microsoft.com/office/drawing/2014/main" id="{4C6CD639-1B03-404A-BC3B-72A67027802E}"/>
              </a:ext>
            </a:extLst>
          </p:cNvPr>
          <p:cNvSpPr>
            <a:spLocks noGrp="1"/>
          </p:cNvSpPr>
          <p:nvPr>
            <p:ph type="title"/>
          </p:nvPr>
        </p:nvSpPr>
        <p:spPr>
          <a:xfrm>
            <a:off x="3062909" y="2242584"/>
            <a:ext cx="6066182" cy="2498381"/>
          </a:xfrm>
          <a:prstGeom prst="rect">
            <a:avLst/>
          </a:prstGeom>
        </p:spPr>
        <p:txBody>
          <a:bodyPr vert="horz" lIns="91440" tIns="45720" rIns="91440" bIns="45720" rtlCol="0" anchor="ctr">
            <a:normAutofit/>
          </a:bodyPr>
          <a:lstStyle/>
          <a:p>
            <a:r>
              <a:rPr lang="en-US"/>
              <a:t>Click to edit Master title style</a:t>
            </a:r>
            <a:endParaRPr lang="en-US" dirty="0"/>
          </a:p>
        </p:txBody>
      </p:sp>
    </p:spTree>
    <p:extLst>
      <p:ext uri="{BB962C8B-B14F-4D97-AF65-F5344CB8AC3E}">
        <p14:creationId xmlns:p14="http://schemas.microsoft.com/office/powerpoint/2010/main" val="32086142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61" r:id="rId10"/>
  </p:sldLayoutIdLst>
  <p:txStyles>
    <p:titleStyle>
      <a:lvl1pPr algn="ctr" defTabSz="914400" rtl="0" eaLnBrk="1" latinLnBrk="0" hangingPunct="1">
        <a:lnSpc>
          <a:spcPct val="90000"/>
        </a:lnSpc>
        <a:spcBef>
          <a:spcPct val="0"/>
        </a:spcBef>
        <a:buNone/>
        <a:defRPr sz="4000" b="1" i="0" kern="1200">
          <a:solidFill>
            <a:schemeClr val="bg1"/>
          </a:solidFill>
          <a:latin typeface="Arial Black" panose="020B0604020202020204" pitchFamily="34" charset="0"/>
          <a:ea typeface="+mj-ea"/>
          <a:cs typeface="Arial Black"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www.bluedesigns.com/products/yeti/"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jpeg"/></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www.youtube.com/watch?v=j_Sov3xmgwg" TargetMode="External"/><Relationship Id="rId2" Type="http://schemas.openxmlformats.org/officeDocument/2006/relationships/hyperlink" Target="https://www.youtube.com/watch?v=pBt8qdO03-k" TargetMode="Externa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s://online-voice-recorder.com/"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vimeo.com/438970182/f2b89009c5" TargetMode="External"/><Relationship Id="rId2" Type="http://schemas.openxmlformats.org/officeDocument/2006/relationships/hyperlink" Target="https://vimeo.com/436552573/a039c0b863" TargetMode="Externa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8.xml"/><Relationship Id="rId1" Type="http://schemas.openxmlformats.org/officeDocument/2006/relationships/slideLayout" Target="../slideLayouts/slideLayout10.xml"/><Relationship Id="rId6" Type="http://schemas.openxmlformats.org/officeDocument/2006/relationships/image" Target="../media/image22.jpg"/><Relationship Id="rId5" Type="http://schemas.openxmlformats.org/officeDocument/2006/relationships/image" Target="../media/image21.jpg"/><Relationship Id="rId4" Type="http://schemas.openxmlformats.org/officeDocument/2006/relationships/image" Target="../media/image20.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hyperlink" Target="https://www.bnh.com/wish/22c74b35c9c6afb5ebff9ae49ace5b71/"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C84617-B571-3D4B-9713-EFA8B21BBD74}"/>
              </a:ext>
            </a:extLst>
          </p:cNvPr>
          <p:cNvSpPr>
            <a:spLocks noGrp="1"/>
          </p:cNvSpPr>
          <p:nvPr>
            <p:ph type="title"/>
          </p:nvPr>
        </p:nvSpPr>
        <p:spPr>
          <a:xfrm>
            <a:off x="2054000" y="2163678"/>
            <a:ext cx="8084000" cy="1772217"/>
          </a:xfrm>
        </p:spPr>
        <p:txBody>
          <a:bodyPr/>
          <a:lstStyle/>
          <a:p>
            <a:r>
              <a:rPr lang="en-US" sz="4800" dirty="0"/>
              <a:t>Video Capture Workshop</a:t>
            </a:r>
          </a:p>
        </p:txBody>
      </p:sp>
      <p:cxnSp>
        <p:nvCxnSpPr>
          <p:cNvPr id="4" name="Straight Connector 3">
            <a:extLst>
              <a:ext uri="{FF2B5EF4-FFF2-40B4-BE49-F238E27FC236}">
                <a16:creationId xmlns:a16="http://schemas.microsoft.com/office/drawing/2014/main" id="{CC03FCF4-DA80-8A4C-94B8-5E6360455B28}"/>
              </a:ext>
            </a:extLst>
          </p:cNvPr>
          <p:cNvCxnSpPr/>
          <p:nvPr/>
        </p:nvCxnSpPr>
        <p:spPr>
          <a:xfrm>
            <a:off x="4979504" y="4015409"/>
            <a:ext cx="2087217" cy="0"/>
          </a:xfrm>
          <a:prstGeom prst="line">
            <a:avLst/>
          </a:prstGeom>
          <a:ln>
            <a:solidFill>
              <a:srgbClr val="93CCF2"/>
            </a:solidFill>
          </a:ln>
        </p:spPr>
        <p:style>
          <a:lnRef idx="3">
            <a:schemeClr val="accent5"/>
          </a:lnRef>
          <a:fillRef idx="0">
            <a:schemeClr val="accent5"/>
          </a:fillRef>
          <a:effectRef idx="2">
            <a:schemeClr val="accent5"/>
          </a:effectRef>
          <a:fontRef idx="minor">
            <a:schemeClr val="tx1"/>
          </a:fontRef>
        </p:style>
      </p:cxnSp>
      <p:sp>
        <p:nvSpPr>
          <p:cNvPr id="5" name="TextBox 4">
            <a:extLst>
              <a:ext uri="{FF2B5EF4-FFF2-40B4-BE49-F238E27FC236}">
                <a16:creationId xmlns:a16="http://schemas.microsoft.com/office/drawing/2014/main" id="{297B84D9-82AC-E244-81A4-3D2FFA242E34}"/>
              </a:ext>
            </a:extLst>
          </p:cNvPr>
          <p:cNvSpPr txBox="1"/>
          <p:nvPr/>
        </p:nvSpPr>
        <p:spPr>
          <a:xfrm>
            <a:off x="3016525" y="4422913"/>
            <a:ext cx="6013174" cy="646331"/>
          </a:xfrm>
          <a:prstGeom prst="rect">
            <a:avLst/>
          </a:prstGeom>
          <a:noFill/>
        </p:spPr>
        <p:txBody>
          <a:bodyPr wrap="square" rtlCol="0">
            <a:spAutoFit/>
          </a:bodyPr>
          <a:lstStyle/>
          <a:p>
            <a:pPr algn="ctr"/>
            <a:r>
              <a:rPr lang="en-US" dirty="0">
                <a:solidFill>
                  <a:srgbClr val="B7B9BC"/>
                </a:solidFill>
                <a:latin typeface="Arial" panose="020B0604020202020204" pitchFamily="34" charset="0"/>
                <a:cs typeface="Arial" panose="020B0604020202020204" pitchFamily="34" charset="0"/>
              </a:rPr>
              <a:t>Technical Issues? Contact Zach </a:t>
            </a:r>
            <a:r>
              <a:rPr lang="en-US" dirty="0" err="1">
                <a:solidFill>
                  <a:srgbClr val="B7B9BC"/>
                </a:solidFill>
                <a:latin typeface="Arial" panose="020B0604020202020204" pitchFamily="34" charset="0"/>
                <a:cs typeface="Arial" panose="020B0604020202020204" pitchFamily="34" charset="0"/>
              </a:rPr>
              <a:t>Bladow</a:t>
            </a:r>
            <a:endParaRPr lang="en-US" dirty="0">
              <a:solidFill>
                <a:srgbClr val="B7B9BC"/>
              </a:solidFill>
              <a:latin typeface="Arial" panose="020B0604020202020204" pitchFamily="34" charset="0"/>
              <a:cs typeface="Arial" panose="020B0604020202020204" pitchFamily="34" charset="0"/>
            </a:endParaRPr>
          </a:p>
          <a:p>
            <a:pPr algn="ctr"/>
            <a:r>
              <a:rPr lang="en-US" dirty="0">
                <a:solidFill>
                  <a:srgbClr val="B7B9BC"/>
                </a:solidFill>
                <a:latin typeface="Arial" panose="020B0604020202020204" pitchFamily="34" charset="0"/>
                <a:cs typeface="Arial" panose="020B0604020202020204" pitchFamily="34" charset="0"/>
              </a:rPr>
              <a:t>(218) 683-8851 | </a:t>
            </a:r>
            <a:r>
              <a:rPr lang="en-US" dirty="0" err="1">
                <a:solidFill>
                  <a:srgbClr val="B7B9BC"/>
                </a:solidFill>
                <a:latin typeface="Arial" panose="020B0604020202020204" pitchFamily="34" charset="0"/>
                <a:cs typeface="Arial" panose="020B0604020202020204" pitchFamily="34" charset="0"/>
              </a:rPr>
              <a:t>zach.bladow@northlandcollege.edu</a:t>
            </a:r>
            <a:endParaRPr lang="en-US" dirty="0">
              <a:solidFill>
                <a:srgbClr val="B7B9BC"/>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302369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4F58BB2-7EE7-40DE-A915-769EA59D0125}"/>
              </a:ext>
            </a:extLst>
          </p:cNvPr>
          <p:cNvSpPr>
            <a:spLocks noGrp="1"/>
          </p:cNvSpPr>
          <p:nvPr>
            <p:ph type="title"/>
          </p:nvPr>
        </p:nvSpPr>
        <p:spPr/>
        <p:txBody>
          <a:bodyPr/>
          <a:lstStyle/>
          <a:p>
            <a:r>
              <a:rPr lang="en-US" dirty="0">
                <a:solidFill>
                  <a:srgbClr val="93CCF2"/>
                </a:solidFill>
              </a:rPr>
              <a:t>Cannon VIXIA HF R800 Setup</a:t>
            </a:r>
          </a:p>
        </p:txBody>
      </p:sp>
      <p:sp>
        <p:nvSpPr>
          <p:cNvPr id="6" name="Content Placeholder 5">
            <a:extLst>
              <a:ext uri="{FF2B5EF4-FFF2-40B4-BE49-F238E27FC236}">
                <a16:creationId xmlns:a16="http://schemas.microsoft.com/office/drawing/2014/main" id="{4B648797-F13B-4E89-945A-5357978418F1}"/>
              </a:ext>
            </a:extLst>
          </p:cNvPr>
          <p:cNvSpPr>
            <a:spLocks noGrp="1"/>
          </p:cNvSpPr>
          <p:nvPr>
            <p:ph sz="half" idx="2"/>
          </p:nvPr>
        </p:nvSpPr>
        <p:spPr>
          <a:xfrm>
            <a:off x="836612" y="2725947"/>
            <a:ext cx="9653109" cy="2932469"/>
          </a:xfrm>
        </p:spPr>
        <p:txBody>
          <a:bodyPr/>
          <a:lstStyle/>
          <a:p>
            <a:r>
              <a:rPr lang="en-US" dirty="0"/>
              <a:t>Plug-in charger</a:t>
            </a:r>
          </a:p>
          <a:p>
            <a:r>
              <a:rPr lang="en-US" dirty="0"/>
              <a:t>Change these settings:</a:t>
            </a:r>
          </a:p>
          <a:p>
            <a:pPr lvl="1"/>
            <a:r>
              <a:rPr lang="en-US" dirty="0"/>
              <a:t>Turn off  - Output onscreen display </a:t>
            </a:r>
          </a:p>
          <a:p>
            <a:pPr lvl="1"/>
            <a:r>
              <a:rPr lang="en-US" dirty="0"/>
              <a:t>Turn off  - Demo mode</a:t>
            </a:r>
          </a:p>
          <a:p>
            <a:pPr lvl="1"/>
            <a:r>
              <a:rPr lang="en-US" dirty="0"/>
              <a:t>Turn off  - Auto power off </a:t>
            </a:r>
          </a:p>
          <a:p>
            <a:endParaRPr lang="en-US" dirty="0"/>
          </a:p>
          <a:p>
            <a:endParaRPr lang="en-US" dirty="0"/>
          </a:p>
        </p:txBody>
      </p:sp>
    </p:spTree>
    <p:extLst>
      <p:ext uri="{BB962C8B-B14F-4D97-AF65-F5344CB8AC3E}">
        <p14:creationId xmlns:p14="http://schemas.microsoft.com/office/powerpoint/2010/main" val="14503807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06925C-874C-4D21-B0AC-9AB2484A89E0}"/>
              </a:ext>
            </a:extLst>
          </p:cNvPr>
          <p:cNvSpPr>
            <a:spLocks noGrp="1"/>
          </p:cNvSpPr>
          <p:nvPr>
            <p:ph type="title"/>
          </p:nvPr>
        </p:nvSpPr>
        <p:spPr>
          <a:xfrm>
            <a:off x="2054086" y="1875441"/>
            <a:ext cx="8083825" cy="778303"/>
          </a:xfrm>
        </p:spPr>
        <p:txBody>
          <a:bodyPr>
            <a:normAutofit fontScale="90000"/>
          </a:bodyPr>
          <a:lstStyle/>
          <a:p>
            <a:r>
              <a:rPr lang="en-US" dirty="0">
                <a:solidFill>
                  <a:srgbClr val="93CCF2"/>
                </a:solidFill>
              </a:rPr>
              <a:t>Blackmagic Design ATEM Mini Pro HDMI Live Stream Switcher</a:t>
            </a:r>
            <a:br>
              <a:rPr lang="en-US" dirty="0">
                <a:solidFill>
                  <a:srgbClr val="93CCF2"/>
                </a:solidFill>
              </a:rPr>
            </a:br>
            <a:endParaRPr lang="en-US" dirty="0">
              <a:solidFill>
                <a:srgbClr val="93CCF2"/>
              </a:solidFill>
            </a:endParaRPr>
          </a:p>
        </p:txBody>
      </p:sp>
      <p:sp>
        <p:nvSpPr>
          <p:cNvPr id="3" name="Content Placeholder 2">
            <a:extLst>
              <a:ext uri="{FF2B5EF4-FFF2-40B4-BE49-F238E27FC236}">
                <a16:creationId xmlns:a16="http://schemas.microsoft.com/office/drawing/2014/main" id="{8BADDBAB-4CC0-490C-B9C7-D4F0A167E64E}"/>
              </a:ext>
            </a:extLst>
          </p:cNvPr>
          <p:cNvSpPr>
            <a:spLocks noGrp="1"/>
          </p:cNvSpPr>
          <p:nvPr>
            <p:ph idx="1"/>
          </p:nvPr>
        </p:nvSpPr>
        <p:spPr>
          <a:xfrm>
            <a:off x="838199" y="2653745"/>
            <a:ext cx="10515600" cy="3041925"/>
          </a:xfrm>
        </p:spPr>
        <p:txBody>
          <a:bodyPr/>
          <a:lstStyle/>
          <a:p>
            <a:r>
              <a:rPr lang="en-US" sz="2400" dirty="0"/>
              <a:t>Primary Component of Video Capture System</a:t>
            </a:r>
          </a:p>
          <a:p>
            <a:r>
              <a:rPr lang="en-US" sz="2400" dirty="0"/>
              <a:t>Faster way to produce videos </a:t>
            </a:r>
          </a:p>
          <a:p>
            <a:r>
              <a:rPr lang="en-US" sz="2400" dirty="0"/>
              <a:t>Easily switch between HDMI Inputs</a:t>
            </a:r>
          </a:p>
          <a:p>
            <a:r>
              <a:rPr lang="en-US" sz="2400" dirty="0"/>
              <a:t>USB Webcam output for livestream</a:t>
            </a:r>
          </a:p>
          <a:p>
            <a:endParaRPr lang="en-US" dirty="0"/>
          </a:p>
        </p:txBody>
      </p:sp>
      <p:pic>
        <p:nvPicPr>
          <p:cNvPr id="5122" name="Picture 2" descr="Blackmagic Design ATEM Mini HDMI Live Stream Switcher">
            <a:extLst>
              <a:ext uri="{FF2B5EF4-FFF2-40B4-BE49-F238E27FC236}">
                <a16:creationId xmlns:a16="http://schemas.microsoft.com/office/drawing/2014/main" id="{9DCD5294-98DC-4DDC-9E37-7ADFEABFA08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82" t="28795" r="-349" b="28625"/>
          <a:stretch/>
        </p:blipFill>
        <p:spPr bwMode="auto">
          <a:xfrm>
            <a:off x="6831635" y="3319669"/>
            <a:ext cx="4893226" cy="209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pic>
    </p:spTree>
    <p:extLst>
      <p:ext uri="{BB962C8B-B14F-4D97-AF65-F5344CB8AC3E}">
        <p14:creationId xmlns:p14="http://schemas.microsoft.com/office/powerpoint/2010/main" val="14353038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998130-AFD1-40B1-A97A-2B940FECFED6}"/>
              </a:ext>
            </a:extLst>
          </p:cNvPr>
          <p:cNvSpPr>
            <a:spLocks noGrp="1"/>
          </p:cNvSpPr>
          <p:nvPr>
            <p:ph type="title"/>
          </p:nvPr>
        </p:nvSpPr>
        <p:spPr/>
        <p:txBody>
          <a:bodyPr/>
          <a:lstStyle/>
          <a:p>
            <a:r>
              <a:rPr lang="en-US" dirty="0">
                <a:solidFill>
                  <a:srgbClr val="93CCF2"/>
                </a:solidFill>
              </a:rPr>
              <a:t>ATEM Mini Setup Notes</a:t>
            </a:r>
          </a:p>
        </p:txBody>
      </p:sp>
      <p:sp>
        <p:nvSpPr>
          <p:cNvPr id="3" name="Content Placeholder 2">
            <a:extLst>
              <a:ext uri="{FF2B5EF4-FFF2-40B4-BE49-F238E27FC236}">
                <a16:creationId xmlns:a16="http://schemas.microsoft.com/office/drawing/2014/main" id="{ADDCC41B-DFEF-426E-8B67-D14AE53339FC}"/>
              </a:ext>
            </a:extLst>
          </p:cNvPr>
          <p:cNvSpPr>
            <a:spLocks noGrp="1"/>
          </p:cNvSpPr>
          <p:nvPr>
            <p:ph idx="1"/>
          </p:nvPr>
        </p:nvSpPr>
        <p:spPr/>
        <p:txBody>
          <a:bodyPr/>
          <a:lstStyle/>
          <a:p>
            <a:r>
              <a:rPr lang="en-US" dirty="0"/>
              <a:t>Connect presenter camera to HDMI 1 for picture-in-picture </a:t>
            </a:r>
          </a:p>
          <a:p>
            <a:r>
              <a:rPr lang="en-US" dirty="0"/>
              <a:t>Additional options available with ATEM Control Software:</a:t>
            </a:r>
          </a:p>
          <a:p>
            <a:pPr lvl="1"/>
            <a:r>
              <a:rPr lang="en-US" dirty="0"/>
              <a:t>Still photos</a:t>
            </a:r>
          </a:p>
          <a:p>
            <a:pPr lvl="1"/>
            <a:r>
              <a:rPr lang="en-US" dirty="0"/>
              <a:t>Green screen</a:t>
            </a:r>
          </a:p>
          <a:p>
            <a:pPr lvl="1"/>
            <a:r>
              <a:rPr lang="en-US" dirty="0"/>
              <a:t>Audio mixer</a:t>
            </a:r>
          </a:p>
          <a:p>
            <a:endParaRPr lang="en-US" dirty="0"/>
          </a:p>
          <a:p>
            <a:pPr lvl="1"/>
            <a:endParaRPr lang="en-US" dirty="0"/>
          </a:p>
          <a:p>
            <a:endParaRPr lang="en-US" dirty="0"/>
          </a:p>
          <a:p>
            <a:endParaRPr lang="en-US" dirty="0"/>
          </a:p>
        </p:txBody>
      </p:sp>
    </p:spTree>
    <p:extLst>
      <p:ext uri="{BB962C8B-B14F-4D97-AF65-F5344CB8AC3E}">
        <p14:creationId xmlns:p14="http://schemas.microsoft.com/office/powerpoint/2010/main" val="36131012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BA0CA2-F841-4606-95D6-7E0049A11CFA}"/>
              </a:ext>
            </a:extLst>
          </p:cNvPr>
          <p:cNvSpPr>
            <a:spLocks noGrp="1"/>
          </p:cNvSpPr>
          <p:nvPr>
            <p:ph type="title"/>
          </p:nvPr>
        </p:nvSpPr>
        <p:spPr/>
        <p:txBody>
          <a:bodyPr/>
          <a:lstStyle/>
          <a:p>
            <a:r>
              <a:rPr lang="en-US" dirty="0">
                <a:solidFill>
                  <a:srgbClr val="93CCF2"/>
                </a:solidFill>
              </a:rPr>
              <a:t>ATEM Mini Control Notes </a:t>
            </a:r>
          </a:p>
        </p:txBody>
      </p:sp>
      <p:sp>
        <p:nvSpPr>
          <p:cNvPr id="3" name="Content Placeholder 2">
            <a:extLst>
              <a:ext uri="{FF2B5EF4-FFF2-40B4-BE49-F238E27FC236}">
                <a16:creationId xmlns:a16="http://schemas.microsoft.com/office/drawing/2014/main" id="{5500DC9A-903C-465A-8568-6FBAA7B03CF4}"/>
              </a:ext>
            </a:extLst>
          </p:cNvPr>
          <p:cNvSpPr>
            <a:spLocks noGrp="1"/>
          </p:cNvSpPr>
          <p:nvPr>
            <p:ph idx="1"/>
          </p:nvPr>
        </p:nvSpPr>
        <p:spPr/>
        <p:txBody>
          <a:bodyPr/>
          <a:lstStyle/>
          <a:p>
            <a:r>
              <a:rPr lang="en-US" sz="2400" dirty="0"/>
              <a:t>DVE – Digital Video Effects</a:t>
            </a:r>
          </a:p>
          <a:p>
            <a:r>
              <a:rPr lang="en-US" sz="2400" dirty="0"/>
              <a:t>AFV – Audio Follows Video </a:t>
            </a:r>
          </a:p>
          <a:p>
            <a:r>
              <a:rPr lang="en-US" sz="2400" dirty="0"/>
              <a:t>Up and down arrows adjust volume</a:t>
            </a:r>
          </a:p>
          <a:p>
            <a:r>
              <a:rPr lang="en-US" sz="2400" dirty="0"/>
              <a:t>FTB – Fade To Black</a:t>
            </a:r>
          </a:p>
          <a:p>
            <a:r>
              <a:rPr lang="en-US" sz="2400" dirty="0"/>
              <a:t>Still – Displays a static image </a:t>
            </a:r>
          </a:p>
          <a:p>
            <a:r>
              <a:rPr lang="en-US" sz="2400" dirty="0"/>
              <a:t>KEY – Chromakey – Green Screen – Lower Third Graphics </a:t>
            </a:r>
          </a:p>
        </p:txBody>
      </p:sp>
    </p:spTree>
    <p:extLst>
      <p:ext uri="{BB962C8B-B14F-4D97-AF65-F5344CB8AC3E}">
        <p14:creationId xmlns:p14="http://schemas.microsoft.com/office/powerpoint/2010/main" val="19207873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EB590B-FB05-46FD-9664-986CE91E6359}"/>
              </a:ext>
            </a:extLst>
          </p:cNvPr>
          <p:cNvSpPr>
            <a:spLocks noGrp="1"/>
          </p:cNvSpPr>
          <p:nvPr>
            <p:ph type="title"/>
          </p:nvPr>
        </p:nvSpPr>
        <p:spPr>
          <a:xfrm>
            <a:off x="2054086" y="1567276"/>
            <a:ext cx="8083825" cy="778303"/>
          </a:xfrm>
        </p:spPr>
        <p:txBody>
          <a:bodyPr>
            <a:normAutofit fontScale="90000"/>
          </a:bodyPr>
          <a:lstStyle/>
          <a:p>
            <a:r>
              <a:rPr lang="en-US" dirty="0">
                <a:solidFill>
                  <a:srgbClr val="93CCF2"/>
                </a:solidFill>
              </a:rPr>
              <a:t>Mini ATEM – Audio Setup and Controls </a:t>
            </a:r>
          </a:p>
        </p:txBody>
      </p:sp>
      <p:sp>
        <p:nvSpPr>
          <p:cNvPr id="3" name="Content Placeholder 2">
            <a:extLst>
              <a:ext uri="{FF2B5EF4-FFF2-40B4-BE49-F238E27FC236}">
                <a16:creationId xmlns:a16="http://schemas.microsoft.com/office/drawing/2014/main" id="{7DF4CF96-23DD-40D2-B14B-42A8068D61A0}"/>
              </a:ext>
            </a:extLst>
          </p:cNvPr>
          <p:cNvSpPr>
            <a:spLocks noGrp="1"/>
          </p:cNvSpPr>
          <p:nvPr>
            <p:ph idx="1"/>
          </p:nvPr>
        </p:nvSpPr>
        <p:spPr/>
        <p:txBody>
          <a:bodyPr/>
          <a:lstStyle/>
          <a:p>
            <a:r>
              <a:rPr lang="en-US" sz="2400" dirty="0"/>
              <a:t>Instructional videos use Yeti Mic </a:t>
            </a:r>
          </a:p>
          <a:p>
            <a:r>
              <a:rPr lang="en-US" sz="2400" dirty="0"/>
              <a:t>Consistent audio levels</a:t>
            </a:r>
          </a:p>
          <a:p>
            <a:pPr lvl="1"/>
            <a:r>
              <a:rPr lang="en-US" dirty="0"/>
              <a:t>Place mic in fixed location relative to presenter</a:t>
            </a:r>
          </a:p>
          <a:p>
            <a:r>
              <a:rPr lang="en-US" sz="2400" dirty="0"/>
              <a:t>AFV  = Audio Follows Video</a:t>
            </a:r>
          </a:p>
          <a:p>
            <a:r>
              <a:rPr lang="en-US" sz="2400" dirty="0"/>
              <a:t>Turn off audio from all cameras</a:t>
            </a:r>
          </a:p>
          <a:p>
            <a:pPr marL="0" indent="0">
              <a:buNone/>
            </a:pPr>
            <a:endParaRPr lang="en-US" sz="2400" dirty="0"/>
          </a:p>
        </p:txBody>
      </p:sp>
      <p:pic>
        <p:nvPicPr>
          <p:cNvPr id="4" name="Picture 3">
            <a:extLst>
              <a:ext uri="{FF2B5EF4-FFF2-40B4-BE49-F238E27FC236}">
                <a16:creationId xmlns:a16="http://schemas.microsoft.com/office/drawing/2014/main" id="{15993BD4-9EA5-4422-9092-331ACDAD54D5}"/>
              </a:ext>
            </a:extLst>
          </p:cNvPr>
          <p:cNvPicPr>
            <a:picLocks noChangeAspect="1"/>
          </p:cNvPicPr>
          <p:nvPr/>
        </p:nvPicPr>
        <p:blipFill>
          <a:blip r:embed="rId3"/>
          <a:stretch>
            <a:fillRect/>
          </a:stretch>
        </p:blipFill>
        <p:spPr>
          <a:xfrm>
            <a:off x="8333117" y="3585262"/>
            <a:ext cx="4006976" cy="2266804"/>
          </a:xfrm>
          <a:prstGeom prst="rect">
            <a:avLst/>
          </a:prstGeom>
        </p:spPr>
      </p:pic>
    </p:spTree>
    <p:extLst>
      <p:ext uri="{BB962C8B-B14F-4D97-AF65-F5344CB8AC3E}">
        <p14:creationId xmlns:p14="http://schemas.microsoft.com/office/powerpoint/2010/main" val="7154910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87E522-7D56-4C1D-8BD1-0594FFE0D8C9}"/>
              </a:ext>
            </a:extLst>
          </p:cNvPr>
          <p:cNvSpPr>
            <a:spLocks noGrp="1"/>
          </p:cNvSpPr>
          <p:nvPr>
            <p:ph type="title"/>
          </p:nvPr>
        </p:nvSpPr>
        <p:spPr/>
        <p:txBody>
          <a:bodyPr>
            <a:normAutofit fontScale="90000"/>
          </a:bodyPr>
          <a:lstStyle/>
          <a:p>
            <a:r>
              <a:rPr lang="en-US" b="0" dirty="0">
                <a:solidFill>
                  <a:srgbClr val="93CCF2"/>
                </a:solidFill>
              </a:rPr>
              <a:t>Video Assist HDMI/6G-SDI Recorder and 5" Monitor</a:t>
            </a:r>
          </a:p>
        </p:txBody>
      </p:sp>
      <p:sp>
        <p:nvSpPr>
          <p:cNvPr id="3" name="Content Placeholder 2">
            <a:extLst>
              <a:ext uri="{FF2B5EF4-FFF2-40B4-BE49-F238E27FC236}">
                <a16:creationId xmlns:a16="http://schemas.microsoft.com/office/drawing/2014/main" id="{836CCBF9-0B6D-40C0-A65C-9D4AE9E559D1}"/>
              </a:ext>
            </a:extLst>
          </p:cNvPr>
          <p:cNvSpPr>
            <a:spLocks noGrp="1"/>
          </p:cNvSpPr>
          <p:nvPr>
            <p:ph idx="1"/>
          </p:nvPr>
        </p:nvSpPr>
        <p:spPr>
          <a:xfrm>
            <a:off x="838199" y="2554355"/>
            <a:ext cx="5642114" cy="5540513"/>
          </a:xfrm>
        </p:spPr>
        <p:txBody>
          <a:bodyPr/>
          <a:lstStyle/>
          <a:p>
            <a:r>
              <a:rPr lang="en-US" sz="2400" dirty="0"/>
              <a:t>Record video on SD Card</a:t>
            </a:r>
          </a:p>
          <a:p>
            <a:r>
              <a:rPr lang="en-US" sz="2400" dirty="0"/>
              <a:t>Monitor video output </a:t>
            </a:r>
          </a:p>
          <a:p>
            <a:r>
              <a:rPr lang="en-US" sz="2400" dirty="0"/>
              <a:t>Audio Metering:</a:t>
            </a:r>
          </a:p>
          <a:p>
            <a:pPr lvl="1" fontAlgn="base"/>
            <a:r>
              <a:rPr lang="en-US" b="1" dirty="0">
                <a:solidFill>
                  <a:srgbClr val="FF0000"/>
                </a:solidFill>
              </a:rPr>
              <a:t>Red Zone</a:t>
            </a:r>
            <a:r>
              <a:rPr lang="en-US" dirty="0">
                <a:solidFill>
                  <a:srgbClr val="FF0000"/>
                </a:solidFill>
              </a:rPr>
              <a:t> </a:t>
            </a:r>
            <a:r>
              <a:rPr lang="en-US" dirty="0"/>
              <a:t>- Clipped – avoid</a:t>
            </a:r>
          </a:p>
          <a:p>
            <a:pPr lvl="1" fontAlgn="base"/>
            <a:r>
              <a:rPr lang="en-US" b="1" dirty="0">
                <a:solidFill>
                  <a:srgbClr val="FFFF00"/>
                </a:solidFill>
              </a:rPr>
              <a:t>Yellow Zone</a:t>
            </a:r>
            <a:r>
              <a:rPr lang="en-US" dirty="0">
                <a:solidFill>
                  <a:srgbClr val="FFFF00"/>
                </a:solidFill>
              </a:rPr>
              <a:t> </a:t>
            </a:r>
            <a:r>
              <a:rPr lang="en-US" dirty="0"/>
              <a:t>- Speech should always stay in the yellow</a:t>
            </a:r>
          </a:p>
          <a:p>
            <a:pPr lvl="1" fontAlgn="base"/>
            <a:r>
              <a:rPr lang="en-US" b="1" dirty="0">
                <a:solidFill>
                  <a:srgbClr val="00B050"/>
                </a:solidFill>
              </a:rPr>
              <a:t>Green Zone</a:t>
            </a:r>
            <a:r>
              <a:rPr lang="en-US" dirty="0">
                <a:solidFill>
                  <a:srgbClr val="00B050"/>
                </a:solidFill>
              </a:rPr>
              <a:t> </a:t>
            </a:r>
            <a:r>
              <a:rPr lang="en-US" dirty="0"/>
              <a:t>- Everything else</a:t>
            </a:r>
          </a:p>
          <a:p>
            <a:pPr marL="0" indent="0">
              <a:buNone/>
            </a:pPr>
            <a:endParaRPr lang="en-US" dirty="0"/>
          </a:p>
          <a:p>
            <a:pPr marL="0" indent="0">
              <a:buNone/>
            </a:pPr>
            <a:endParaRPr lang="en-US" dirty="0"/>
          </a:p>
        </p:txBody>
      </p:sp>
      <p:pic>
        <p:nvPicPr>
          <p:cNvPr id="4" name="Picture 2">
            <a:extLst>
              <a:ext uri="{FF2B5EF4-FFF2-40B4-BE49-F238E27FC236}">
                <a16:creationId xmlns:a16="http://schemas.microsoft.com/office/drawing/2014/main" id="{85F33058-21C2-4E58-95EF-8256910906E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61336" y="2554355"/>
            <a:ext cx="4292465" cy="276418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15771307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1913AC-EFCA-48FF-9D1A-804393842DA2}"/>
              </a:ext>
            </a:extLst>
          </p:cNvPr>
          <p:cNvSpPr>
            <a:spLocks noGrp="1"/>
          </p:cNvSpPr>
          <p:nvPr>
            <p:ph type="title"/>
          </p:nvPr>
        </p:nvSpPr>
        <p:spPr>
          <a:xfrm>
            <a:off x="2054086" y="1656783"/>
            <a:ext cx="8083825" cy="778303"/>
          </a:xfrm>
        </p:spPr>
        <p:txBody>
          <a:bodyPr>
            <a:normAutofit/>
          </a:bodyPr>
          <a:lstStyle/>
          <a:p>
            <a:r>
              <a:rPr lang="en-US" dirty="0">
                <a:solidFill>
                  <a:srgbClr val="93CCF2"/>
                </a:solidFill>
              </a:rPr>
              <a:t>Blue Yeti Sound Patterns</a:t>
            </a:r>
          </a:p>
        </p:txBody>
      </p:sp>
      <p:sp>
        <p:nvSpPr>
          <p:cNvPr id="3" name="Content Placeholder 2">
            <a:extLst>
              <a:ext uri="{FF2B5EF4-FFF2-40B4-BE49-F238E27FC236}">
                <a16:creationId xmlns:a16="http://schemas.microsoft.com/office/drawing/2014/main" id="{0D6C2741-AE80-4797-AFE2-AF89E95ECF24}"/>
              </a:ext>
            </a:extLst>
          </p:cNvPr>
          <p:cNvSpPr>
            <a:spLocks noGrp="1"/>
          </p:cNvSpPr>
          <p:nvPr>
            <p:ph idx="1"/>
          </p:nvPr>
        </p:nvSpPr>
        <p:spPr>
          <a:xfrm>
            <a:off x="838201" y="2297189"/>
            <a:ext cx="10515600" cy="3041925"/>
          </a:xfrm>
        </p:spPr>
        <p:txBody>
          <a:bodyPr/>
          <a:lstStyle/>
          <a:p>
            <a:endParaRPr lang="en-US" dirty="0"/>
          </a:p>
          <a:p>
            <a:r>
              <a:rPr lang="en-US" dirty="0"/>
              <a:t>Single Presenter - Set to </a:t>
            </a:r>
            <a:r>
              <a:rPr lang="en-US" cap="all" dirty="0"/>
              <a:t>CARDIOID MODE</a:t>
            </a:r>
            <a:endParaRPr lang="en-US" dirty="0"/>
          </a:p>
          <a:p>
            <a:r>
              <a:rPr lang="en-US" dirty="0">
                <a:hlinkClick r:id="rId3"/>
              </a:rPr>
              <a:t>https://www.bluedesigns.com/products/yeti/</a:t>
            </a:r>
            <a:endParaRPr lang="en-US" dirty="0"/>
          </a:p>
        </p:txBody>
      </p:sp>
      <p:pic>
        <p:nvPicPr>
          <p:cNvPr id="7170" name="Picture 2" descr="Blue Yeti USB Microphone (Silver)">
            <a:extLst>
              <a:ext uri="{FF2B5EF4-FFF2-40B4-BE49-F238E27FC236}">
                <a16:creationId xmlns:a16="http://schemas.microsoft.com/office/drawing/2014/main" id="{55469479-CD80-4985-BDED-DD56B042816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29291" r="28973" b="-616"/>
          <a:stretch>
            <a:fillRect/>
          </a:stretch>
        </p:blipFill>
        <p:spPr bwMode="auto">
          <a:xfrm>
            <a:off x="9452904" y="1896042"/>
            <a:ext cx="1370013" cy="330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pic>
      <p:pic>
        <p:nvPicPr>
          <p:cNvPr id="4" name="Picture 3">
            <a:extLst>
              <a:ext uri="{FF2B5EF4-FFF2-40B4-BE49-F238E27FC236}">
                <a16:creationId xmlns:a16="http://schemas.microsoft.com/office/drawing/2014/main" id="{5D668D75-A8C0-4DF1-8BCB-1CFE8832E89D}"/>
              </a:ext>
            </a:extLst>
          </p:cNvPr>
          <p:cNvPicPr>
            <a:picLocks noChangeAspect="1"/>
          </p:cNvPicPr>
          <p:nvPr/>
        </p:nvPicPr>
        <p:blipFill>
          <a:blip r:embed="rId5"/>
          <a:stretch>
            <a:fillRect/>
          </a:stretch>
        </p:blipFill>
        <p:spPr>
          <a:xfrm>
            <a:off x="838199" y="3962422"/>
            <a:ext cx="6648450" cy="1447800"/>
          </a:xfrm>
          <a:prstGeom prst="rect">
            <a:avLst/>
          </a:prstGeom>
        </p:spPr>
      </p:pic>
    </p:spTree>
    <p:extLst>
      <p:ext uri="{BB962C8B-B14F-4D97-AF65-F5344CB8AC3E}">
        <p14:creationId xmlns:p14="http://schemas.microsoft.com/office/powerpoint/2010/main" val="17330622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649DD4-89FF-4EEB-BB41-86A0FF1767F7}"/>
              </a:ext>
            </a:extLst>
          </p:cNvPr>
          <p:cNvSpPr>
            <a:spLocks noGrp="1"/>
          </p:cNvSpPr>
          <p:nvPr>
            <p:ph type="title"/>
          </p:nvPr>
        </p:nvSpPr>
        <p:spPr>
          <a:xfrm>
            <a:off x="2054086" y="1557393"/>
            <a:ext cx="8083825" cy="778303"/>
          </a:xfrm>
        </p:spPr>
        <p:txBody>
          <a:bodyPr/>
          <a:lstStyle/>
          <a:p>
            <a:r>
              <a:rPr lang="en-US" dirty="0">
                <a:solidFill>
                  <a:srgbClr val="93CCF2"/>
                </a:solidFill>
              </a:rPr>
              <a:t>Yeti Blue Mic</a:t>
            </a:r>
          </a:p>
        </p:txBody>
      </p:sp>
      <p:sp>
        <p:nvSpPr>
          <p:cNvPr id="3" name="Content Placeholder 2">
            <a:extLst>
              <a:ext uri="{FF2B5EF4-FFF2-40B4-BE49-F238E27FC236}">
                <a16:creationId xmlns:a16="http://schemas.microsoft.com/office/drawing/2014/main" id="{EB9FC267-A1F0-4455-9E19-F4122A3B5455}"/>
              </a:ext>
            </a:extLst>
          </p:cNvPr>
          <p:cNvSpPr>
            <a:spLocks noGrp="1"/>
          </p:cNvSpPr>
          <p:nvPr>
            <p:ph idx="1"/>
          </p:nvPr>
        </p:nvSpPr>
        <p:spPr>
          <a:xfrm>
            <a:off x="571500" y="2335697"/>
            <a:ext cx="10782299" cy="600213"/>
          </a:xfrm>
        </p:spPr>
        <p:txBody>
          <a:bodyPr/>
          <a:lstStyle/>
          <a:p>
            <a:pPr algn="ctr"/>
            <a:r>
              <a:rPr lang="en-US" dirty="0"/>
              <a:t>Side addressable Microphone </a:t>
            </a:r>
          </a:p>
          <a:p>
            <a:pPr marL="0" indent="0">
              <a:buNone/>
            </a:pPr>
            <a:endParaRPr lang="en-US" dirty="0"/>
          </a:p>
        </p:txBody>
      </p:sp>
      <p:pic>
        <p:nvPicPr>
          <p:cNvPr id="4" name="Picture 3">
            <a:extLst>
              <a:ext uri="{FF2B5EF4-FFF2-40B4-BE49-F238E27FC236}">
                <a16:creationId xmlns:a16="http://schemas.microsoft.com/office/drawing/2014/main" id="{A702037A-21E4-4001-A1CA-7C53D34B7805}"/>
              </a:ext>
            </a:extLst>
          </p:cNvPr>
          <p:cNvPicPr>
            <a:picLocks noChangeAspect="1"/>
          </p:cNvPicPr>
          <p:nvPr/>
        </p:nvPicPr>
        <p:blipFill>
          <a:blip r:embed="rId2"/>
          <a:stretch>
            <a:fillRect/>
          </a:stretch>
        </p:blipFill>
        <p:spPr>
          <a:xfrm>
            <a:off x="3467100" y="3003082"/>
            <a:ext cx="4995862" cy="2679063"/>
          </a:xfrm>
          <a:prstGeom prst="rect">
            <a:avLst/>
          </a:prstGeom>
        </p:spPr>
      </p:pic>
    </p:spTree>
    <p:extLst>
      <p:ext uri="{BB962C8B-B14F-4D97-AF65-F5344CB8AC3E}">
        <p14:creationId xmlns:p14="http://schemas.microsoft.com/office/powerpoint/2010/main" val="12929919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D94B3D4-2DF5-4B06-ADDE-14269D1006A6}"/>
              </a:ext>
            </a:extLst>
          </p:cNvPr>
          <p:cNvSpPr>
            <a:spLocks noGrp="1"/>
          </p:cNvSpPr>
          <p:nvPr>
            <p:ph type="title"/>
          </p:nvPr>
        </p:nvSpPr>
        <p:spPr>
          <a:xfrm>
            <a:off x="838199" y="1746235"/>
            <a:ext cx="2109659" cy="778303"/>
          </a:xfrm>
        </p:spPr>
        <p:txBody>
          <a:bodyPr/>
          <a:lstStyle/>
          <a:p>
            <a:pPr algn="l"/>
            <a:r>
              <a:rPr lang="en-US" dirty="0">
                <a:solidFill>
                  <a:srgbClr val="93CCF2"/>
                </a:solidFill>
              </a:rPr>
              <a:t>Lighting</a:t>
            </a:r>
          </a:p>
        </p:txBody>
      </p:sp>
      <p:sp>
        <p:nvSpPr>
          <p:cNvPr id="8" name="Content Placeholder 7">
            <a:extLst>
              <a:ext uri="{FF2B5EF4-FFF2-40B4-BE49-F238E27FC236}">
                <a16:creationId xmlns:a16="http://schemas.microsoft.com/office/drawing/2014/main" id="{1845315A-416C-4A42-881F-9DA719B838C8}"/>
              </a:ext>
            </a:extLst>
          </p:cNvPr>
          <p:cNvSpPr>
            <a:spLocks noGrp="1"/>
          </p:cNvSpPr>
          <p:nvPr>
            <p:ph idx="1"/>
          </p:nvPr>
        </p:nvSpPr>
        <p:spPr>
          <a:xfrm>
            <a:off x="838199" y="2524538"/>
            <a:ext cx="5821393" cy="3041925"/>
          </a:xfrm>
        </p:spPr>
        <p:txBody>
          <a:bodyPr/>
          <a:lstStyle/>
          <a:p>
            <a:r>
              <a:rPr lang="en-US" sz="2400" dirty="0"/>
              <a:t>GVM 560AS Bi-Color LED 3-Panel Kit</a:t>
            </a:r>
          </a:p>
          <a:p>
            <a:r>
              <a:rPr lang="en-US" sz="2400" dirty="0"/>
              <a:t>Watch videos on 3-point lighting:</a:t>
            </a:r>
          </a:p>
          <a:p>
            <a:r>
              <a:rPr lang="en-US" sz="2400" dirty="0">
                <a:hlinkClick r:id="rId2"/>
              </a:rPr>
              <a:t>https://www.youtube.com/watch?v=pBt8qdO03-k</a:t>
            </a:r>
            <a:endParaRPr lang="en-US" sz="2400" dirty="0"/>
          </a:p>
          <a:p>
            <a:r>
              <a:rPr lang="en-US" sz="2400" dirty="0">
                <a:hlinkClick r:id="rId3"/>
              </a:rPr>
              <a:t>https://www.youtube.com/watch?v=j_Sov3xmgwg</a:t>
            </a:r>
            <a:endParaRPr lang="en-US" sz="2400" dirty="0"/>
          </a:p>
        </p:txBody>
      </p:sp>
      <p:pic>
        <p:nvPicPr>
          <p:cNvPr id="3074" name="Picture 2" descr="GVM 560AS Bi-Color LED 3-Panel Kit">
            <a:extLst>
              <a:ext uri="{FF2B5EF4-FFF2-40B4-BE49-F238E27FC236}">
                <a16:creationId xmlns:a16="http://schemas.microsoft.com/office/drawing/2014/main" id="{D491E3EF-C3F6-4DE8-9B9A-6D55650B9A2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7390" y="714512"/>
            <a:ext cx="4762500" cy="4762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67459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37A264-82CA-49E6-AB85-6026D455EA67}"/>
              </a:ext>
            </a:extLst>
          </p:cNvPr>
          <p:cNvSpPr>
            <a:spLocks noGrp="1"/>
          </p:cNvSpPr>
          <p:nvPr>
            <p:ph type="title"/>
          </p:nvPr>
        </p:nvSpPr>
        <p:spPr/>
        <p:txBody>
          <a:bodyPr>
            <a:normAutofit/>
          </a:bodyPr>
          <a:lstStyle/>
          <a:p>
            <a:r>
              <a:rPr lang="en-US" dirty="0">
                <a:solidFill>
                  <a:srgbClr val="93CCF2"/>
                </a:solidFill>
              </a:rPr>
              <a:t>Cables</a:t>
            </a:r>
          </a:p>
        </p:txBody>
      </p:sp>
      <p:sp>
        <p:nvSpPr>
          <p:cNvPr id="3" name="Content Placeholder 2">
            <a:extLst>
              <a:ext uri="{FF2B5EF4-FFF2-40B4-BE49-F238E27FC236}">
                <a16:creationId xmlns:a16="http://schemas.microsoft.com/office/drawing/2014/main" id="{BD6914BA-2973-4507-A198-B47974C0DB03}"/>
              </a:ext>
            </a:extLst>
          </p:cNvPr>
          <p:cNvSpPr>
            <a:spLocks noGrp="1"/>
          </p:cNvSpPr>
          <p:nvPr>
            <p:ph idx="1"/>
          </p:nvPr>
        </p:nvSpPr>
        <p:spPr/>
        <p:txBody>
          <a:bodyPr/>
          <a:lstStyle/>
          <a:p>
            <a:r>
              <a:rPr lang="en-US" sz="2400" dirty="0"/>
              <a:t>2x HDMI A to HDMI Mini – 15 Foot - for Cannon Camcorders</a:t>
            </a:r>
          </a:p>
          <a:p>
            <a:r>
              <a:rPr lang="en-US" sz="2400" dirty="0"/>
              <a:t>1x HDMI A to HDMI Micro for Sony Camera</a:t>
            </a:r>
          </a:p>
          <a:p>
            <a:r>
              <a:rPr lang="en-US" sz="2400" dirty="0"/>
              <a:t>2x HDMI A-A – Video Assist and Laptop</a:t>
            </a:r>
          </a:p>
          <a:p>
            <a:r>
              <a:rPr lang="en-US" sz="2400" dirty="0"/>
              <a:t>1x USB TYPE A to USB TYPE C – ATEM Mini to Laptop</a:t>
            </a:r>
          </a:p>
          <a:p>
            <a:r>
              <a:rPr lang="en-US" sz="2400" dirty="0"/>
              <a:t>3.5 mm Audio Cable – Microphone</a:t>
            </a:r>
          </a:p>
          <a:p>
            <a:endParaRPr lang="en-US" dirty="0"/>
          </a:p>
          <a:p>
            <a:endParaRPr lang="en-US" dirty="0"/>
          </a:p>
        </p:txBody>
      </p:sp>
    </p:spTree>
    <p:extLst>
      <p:ext uri="{BB962C8B-B14F-4D97-AF65-F5344CB8AC3E}">
        <p14:creationId xmlns:p14="http://schemas.microsoft.com/office/powerpoint/2010/main" val="38446837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B1E979-B053-1B4D-B4EF-CBCFAA38C016}"/>
              </a:ext>
            </a:extLst>
          </p:cNvPr>
          <p:cNvSpPr txBox="1">
            <a:spLocks/>
          </p:cNvSpPr>
          <p:nvPr/>
        </p:nvSpPr>
        <p:spPr>
          <a:xfrm>
            <a:off x="2054086" y="1656783"/>
            <a:ext cx="8083825" cy="778303"/>
          </a:xfrm>
          <a:prstGeom prst="rect">
            <a:avLst/>
          </a:prstGeom>
        </p:spPr>
        <p:txBody>
          <a:bodyPr>
            <a:normAutofit/>
          </a:bodyPr>
          <a:lstStyle>
            <a:lvl1pPr algn="ctr" defTabSz="914400" rtl="0" eaLnBrk="1" latinLnBrk="0" hangingPunct="1">
              <a:lnSpc>
                <a:spcPct val="90000"/>
              </a:lnSpc>
              <a:spcBef>
                <a:spcPct val="0"/>
              </a:spcBef>
              <a:buNone/>
              <a:defRPr sz="3200" b="1" i="0" kern="1200">
                <a:solidFill>
                  <a:schemeClr val="bg1"/>
                </a:solidFill>
                <a:latin typeface="Arial Black" panose="020B0604020202020204" pitchFamily="34" charset="0"/>
                <a:ea typeface="+mj-ea"/>
                <a:cs typeface="Arial Black" panose="020B0604020202020204" pitchFamily="34" charset="0"/>
              </a:defRPr>
            </a:lvl1pPr>
          </a:lstStyle>
          <a:p>
            <a:r>
              <a:rPr lang="en-US" dirty="0"/>
              <a:t>Presenters</a:t>
            </a:r>
          </a:p>
        </p:txBody>
      </p:sp>
      <p:pic>
        <p:nvPicPr>
          <p:cNvPr id="3" name="Picture 2" descr="A person sitting on a boat in the water&#10;&#10;Description automatically generated">
            <a:extLst>
              <a:ext uri="{FF2B5EF4-FFF2-40B4-BE49-F238E27FC236}">
                <a16:creationId xmlns:a16="http://schemas.microsoft.com/office/drawing/2014/main" id="{9271A87F-DAA4-564D-BBDF-89BC975DCAD0}"/>
              </a:ext>
            </a:extLst>
          </p:cNvPr>
          <p:cNvPicPr>
            <a:picLocks noChangeAspect="1"/>
          </p:cNvPicPr>
          <p:nvPr/>
        </p:nvPicPr>
        <p:blipFill rotWithShape="1">
          <a:blip r:embed="rId2"/>
          <a:srcRect t="13692" r="53545" b="39853"/>
          <a:stretch/>
        </p:blipFill>
        <p:spPr>
          <a:xfrm>
            <a:off x="5091319" y="2613195"/>
            <a:ext cx="2009361" cy="2009361"/>
          </a:xfrm>
          <a:prstGeom prst="rect">
            <a:avLst/>
          </a:prstGeom>
        </p:spPr>
      </p:pic>
      <p:pic>
        <p:nvPicPr>
          <p:cNvPr id="4" name="Picture 3">
            <a:extLst>
              <a:ext uri="{FF2B5EF4-FFF2-40B4-BE49-F238E27FC236}">
                <a16:creationId xmlns:a16="http://schemas.microsoft.com/office/drawing/2014/main" id="{87C4D75A-C05F-9D4D-92D7-4059E6A921F6}"/>
              </a:ext>
            </a:extLst>
          </p:cNvPr>
          <p:cNvPicPr>
            <a:picLocks noChangeAspect="1"/>
          </p:cNvPicPr>
          <p:nvPr/>
        </p:nvPicPr>
        <p:blipFill>
          <a:blip r:embed="rId3"/>
          <a:srcRect/>
          <a:stretch/>
        </p:blipFill>
        <p:spPr>
          <a:xfrm>
            <a:off x="8128550" y="2622737"/>
            <a:ext cx="2009361" cy="2009361"/>
          </a:xfrm>
          <a:prstGeom prst="rect">
            <a:avLst/>
          </a:prstGeom>
        </p:spPr>
      </p:pic>
      <p:pic>
        <p:nvPicPr>
          <p:cNvPr id="5" name="Picture 4">
            <a:extLst>
              <a:ext uri="{FF2B5EF4-FFF2-40B4-BE49-F238E27FC236}">
                <a16:creationId xmlns:a16="http://schemas.microsoft.com/office/drawing/2014/main" id="{F2DA85DD-C6B7-4C4C-95C4-5C79830B6D57}"/>
              </a:ext>
            </a:extLst>
          </p:cNvPr>
          <p:cNvPicPr>
            <a:picLocks noChangeAspect="1"/>
          </p:cNvPicPr>
          <p:nvPr/>
        </p:nvPicPr>
        <p:blipFill rotWithShape="1">
          <a:blip r:embed="rId4"/>
          <a:srcRect l="10923" t="10927" r="15870"/>
          <a:stretch/>
        </p:blipFill>
        <p:spPr>
          <a:xfrm>
            <a:off x="2054086" y="2613195"/>
            <a:ext cx="1789872" cy="2028447"/>
          </a:xfrm>
          <a:prstGeom prst="rect">
            <a:avLst/>
          </a:prstGeom>
        </p:spPr>
      </p:pic>
      <p:sp>
        <p:nvSpPr>
          <p:cNvPr id="6" name="TextBox 5">
            <a:extLst>
              <a:ext uri="{FF2B5EF4-FFF2-40B4-BE49-F238E27FC236}">
                <a16:creationId xmlns:a16="http://schemas.microsoft.com/office/drawing/2014/main" id="{46E066E0-01E8-F54D-B13B-10F4C70C9B1B}"/>
              </a:ext>
            </a:extLst>
          </p:cNvPr>
          <p:cNvSpPr txBox="1"/>
          <p:nvPr/>
        </p:nvSpPr>
        <p:spPr>
          <a:xfrm>
            <a:off x="1099309" y="4680606"/>
            <a:ext cx="3699426" cy="523220"/>
          </a:xfrm>
          <a:prstGeom prst="rect">
            <a:avLst/>
          </a:prstGeom>
          <a:noFill/>
        </p:spPr>
        <p:txBody>
          <a:bodyPr wrap="square" rtlCol="0">
            <a:spAutoFit/>
          </a:bodyPr>
          <a:lstStyle/>
          <a:p>
            <a:pPr algn="ctr"/>
            <a:r>
              <a:rPr lang="en-US" sz="1600" b="1" i="0" dirty="0">
                <a:solidFill>
                  <a:srgbClr val="93CCF2"/>
                </a:solidFill>
                <a:latin typeface="Arial" panose="020B0604020202020204" pitchFamily="34" charset="0"/>
                <a:cs typeface="Arial" panose="020B0604020202020204" pitchFamily="34" charset="0"/>
              </a:rPr>
              <a:t>Andrew Dahlen</a:t>
            </a:r>
          </a:p>
          <a:p>
            <a:pPr algn="ctr"/>
            <a:r>
              <a:rPr lang="en-US" sz="1200" b="1" i="0" dirty="0">
                <a:solidFill>
                  <a:srgbClr val="B7B9BC"/>
                </a:solidFill>
                <a:latin typeface="Arial" panose="020B0604020202020204" pitchFamily="34" charset="0"/>
                <a:cs typeface="Arial" panose="020B0604020202020204" pitchFamily="34" charset="0"/>
              </a:rPr>
              <a:t>Northland Community &amp; Technical College</a:t>
            </a:r>
          </a:p>
        </p:txBody>
      </p:sp>
      <p:sp>
        <p:nvSpPr>
          <p:cNvPr id="7" name="TextBox 6">
            <a:extLst>
              <a:ext uri="{FF2B5EF4-FFF2-40B4-BE49-F238E27FC236}">
                <a16:creationId xmlns:a16="http://schemas.microsoft.com/office/drawing/2014/main" id="{9C5C57D2-8CBF-4349-BD5F-46B3835979C2}"/>
              </a:ext>
            </a:extLst>
          </p:cNvPr>
          <p:cNvSpPr txBox="1"/>
          <p:nvPr/>
        </p:nvSpPr>
        <p:spPr>
          <a:xfrm>
            <a:off x="4530584" y="4770781"/>
            <a:ext cx="3130827" cy="523220"/>
          </a:xfrm>
          <a:prstGeom prst="rect">
            <a:avLst/>
          </a:prstGeom>
          <a:noFill/>
        </p:spPr>
        <p:txBody>
          <a:bodyPr wrap="square" rtlCol="0">
            <a:spAutoFit/>
          </a:bodyPr>
          <a:lstStyle/>
          <a:p>
            <a:pPr algn="ctr"/>
            <a:r>
              <a:rPr lang="en-US" sz="1600" b="1" i="0" dirty="0">
                <a:solidFill>
                  <a:srgbClr val="93CCF2"/>
                </a:solidFill>
                <a:latin typeface="Arial" panose="020B0604020202020204" pitchFamily="34" charset="0"/>
                <a:cs typeface="Arial" panose="020B0604020202020204" pitchFamily="34" charset="0"/>
              </a:rPr>
              <a:t>Matthew Gardner</a:t>
            </a:r>
          </a:p>
          <a:p>
            <a:pPr algn="ctr"/>
            <a:r>
              <a:rPr lang="en-US" sz="1200" b="1" i="0" dirty="0">
                <a:solidFill>
                  <a:srgbClr val="B7B9BC"/>
                </a:solidFill>
                <a:latin typeface="Arial" panose="020B0604020202020204" pitchFamily="34" charset="0"/>
                <a:cs typeface="Arial" panose="020B0604020202020204" pitchFamily="34" charset="0"/>
              </a:rPr>
              <a:t>MATE II</a:t>
            </a:r>
          </a:p>
        </p:txBody>
      </p:sp>
      <p:sp>
        <p:nvSpPr>
          <p:cNvPr id="8" name="TextBox 7">
            <a:extLst>
              <a:ext uri="{FF2B5EF4-FFF2-40B4-BE49-F238E27FC236}">
                <a16:creationId xmlns:a16="http://schemas.microsoft.com/office/drawing/2014/main" id="{841F9216-8D41-A345-8653-AA303DAC91DD}"/>
              </a:ext>
            </a:extLst>
          </p:cNvPr>
          <p:cNvSpPr txBox="1"/>
          <p:nvPr/>
        </p:nvSpPr>
        <p:spPr>
          <a:xfrm>
            <a:off x="7567816" y="4770781"/>
            <a:ext cx="3130827" cy="523220"/>
          </a:xfrm>
          <a:prstGeom prst="rect">
            <a:avLst/>
          </a:prstGeom>
          <a:noFill/>
        </p:spPr>
        <p:txBody>
          <a:bodyPr wrap="square" rtlCol="0">
            <a:spAutoFit/>
          </a:bodyPr>
          <a:lstStyle/>
          <a:p>
            <a:pPr algn="ctr"/>
            <a:r>
              <a:rPr lang="en-US" sz="1600" b="1" i="0" dirty="0">
                <a:solidFill>
                  <a:srgbClr val="93CCF2"/>
                </a:solidFill>
                <a:latin typeface="Arial" panose="020B0604020202020204" pitchFamily="34" charset="0"/>
                <a:cs typeface="Arial" panose="020B0604020202020204" pitchFamily="34" charset="0"/>
              </a:rPr>
              <a:t>Dennis Courtney</a:t>
            </a:r>
          </a:p>
          <a:p>
            <a:pPr algn="ctr"/>
            <a:r>
              <a:rPr lang="en-US" sz="1200" b="1" i="0" dirty="0" err="1">
                <a:solidFill>
                  <a:srgbClr val="B7B9BC"/>
                </a:solidFill>
                <a:latin typeface="Arial" panose="020B0604020202020204" pitchFamily="34" charset="0"/>
                <a:cs typeface="Arial" panose="020B0604020202020204" pitchFamily="34" charset="0"/>
              </a:rPr>
              <a:t>Streamworks</a:t>
            </a:r>
            <a:endParaRPr lang="en-US" sz="1200" b="1" i="0" dirty="0">
              <a:solidFill>
                <a:srgbClr val="B7B9BC"/>
              </a:solidFill>
              <a:latin typeface="Arial" panose="020B0604020202020204" pitchFamily="34" charset="0"/>
              <a:cs typeface="Arial" panose="020B0604020202020204" pitchFamily="34" charset="0"/>
            </a:endParaRPr>
          </a:p>
        </p:txBody>
      </p:sp>
      <p:cxnSp>
        <p:nvCxnSpPr>
          <p:cNvPr id="9" name="Straight Connector 8">
            <a:extLst>
              <a:ext uri="{FF2B5EF4-FFF2-40B4-BE49-F238E27FC236}">
                <a16:creationId xmlns:a16="http://schemas.microsoft.com/office/drawing/2014/main" id="{D94ED905-11CF-E04B-B1A3-CA996CD66086}"/>
              </a:ext>
            </a:extLst>
          </p:cNvPr>
          <p:cNvCxnSpPr/>
          <p:nvPr/>
        </p:nvCxnSpPr>
        <p:spPr>
          <a:xfrm>
            <a:off x="5032513" y="2335696"/>
            <a:ext cx="2087217" cy="0"/>
          </a:xfrm>
          <a:prstGeom prst="line">
            <a:avLst/>
          </a:prstGeom>
          <a:ln>
            <a:solidFill>
              <a:srgbClr val="93CCF2"/>
            </a:solidFill>
          </a:ln>
        </p:spPr>
        <p:style>
          <a:lnRef idx="3">
            <a:schemeClr val="accent5"/>
          </a:lnRef>
          <a:fillRef idx="0">
            <a:schemeClr val="accent5"/>
          </a:fillRef>
          <a:effectRef idx="2">
            <a:schemeClr val="accent5"/>
          </a:effectRef>
          <a:fontRef idx="minor">
            <a:schemeClr val="tx1"/>
          </a:fontRef>
        </p:style>
      </p:cxnSp>
    </p:spTree>
    <p:extLst>
      <p:ext uri="{BB962C8B-B14F-4D97-AF65-F5344CB8AC3E}">
        <p14:creationId xmlns:p14="http://schemas.microsoft.com/office/powerpoint/2010/main" val="35782738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FDD47E-02D9-4A22-B483-718517CEB591}"/>
              </a:ext>
            </a:extLst>
          </p:cNvPr>
          <p:cNvSpPr>
            <a:spLocks noGrp="1"/>
          </p:cNvSpPr>
          <p:nvPr>
            <p:ph type="title"/>
          </p:nvPr>
        </p:nvSpPr>
        <p:spPr/>
        <p:txBody>
          <a:bodyPr>
            <a:normAutofit/>
          </a:bodyPr>
          <a:lstStyle/>
          <a:p>
            <a:r>
              <a:rPr lang="en-US" dirty="0">
                <a:solidFill>
                  <a:srgbClr val="93CCF2"/>
                </a:solidFill>
              </a:rPr>
              <a:t>Other Gear</a:t>
            </a:r>
          </a:p>
        </p:txBody>
      </p:sp>
      <p:sp>
        <p:nvSpPr>
          <p:cNvPr id="3" name="Content Placeholder 2">
            <a:extLst>
              <a:ext uri="{FF2B5EF4-FFF2-40B4-BE49-F238E27FC236}">
                <a16:creationId xmlns:a16="http://schemas.microsoft.com/office/drawing/2014/main" id="{68B5B725-4405-4A9D-9E77-F782DF4786CD}"/>
              </a:ext>
            </a:extLst>
          </p:cNvPr>
          <p:cNvSpPr>
            <a:spLocks noGrp="1"/>
          </p:cNvSpPr>
          <p:nvPr>
            <p:ph idx="1"/>
          </p:nvPr>
        </p:nvSpPr>
        <p:spPr/>
        <p:txBody>
          <a:bodyPr/>
          <a:lstStyle/>
          <a:p>
            <a:r>
              <a:rPr lang="en-US" sz="2400" dirty="0"/>
              <a:t>Glide Gear OH50 Boom Pole</a:t>
            </a:r>
          </a:p>
          <a:p>
            <a:r>
              <a:rPr lang="en-US" sz="2400" dirty="0"/>
              <a:t>2x Magnus VT-4000 Tripod</a:t>
            </a:r>
          </a:p>
          <a:p>
            <a:r>
              <a:rPr lang="en-US" sz="2400" dirty="0"/>
              <a:t>Mini Table-Top Tripod for Video Assist</a:t>
            </a:r>
          </a:p>
          <a:p>
            <a:r>
              <a:rPr lang="en-US" sz="2400" dirty="0"/>
              <a:t>16 Outlet Power Strip</a:t>
            </a:r>
          </a:p>
          <a:p>
            <a:r>
              <a:rPr lang="en-US" sz="2400" dirty="0"/>
              <a:t>Cutting Mat (24 x 36", Black) – with grid </a:t>
            </a:r>
          </a:p>
          <a:p>
            <a:r>
              <a:rPr lang="en-US" sz="2400" dirty="0"/>
              <a:t>Zip ties for cable management and strain relief</a:t>
            </a:r>
            <a:br>
              <a:rPr lang="en-US" sz="2400" dirty="0"/>
            </a:br>
            <a:endParaRPr lang="en-US" sz="2400" dirty="0"/>
          </a:p>
        </p:txBody>
      </p:sp>
    </p:spTree>
    <p:extLst>
      <p:ext uri="{BB962C8B-B14F-4D97-AF65-F5344CB8AC3E}">
        <p14:creationId xmlns:p14="http://schemas.microsoft.com/office/powerpoint/2010/main" val="1969660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568483-0B61-4E49-8874-72C95C0D1058}"/>
              </a:ext>
            </a:extLst>
          </p:cNvPr>
          <p:cNvSpPr>
            <a:spLocks noGrp="1"/>
          </p:cNvSpPr>
          <p:nvPr>
            <p:ph type="title"/>
          </p:nvPr>
        </p:nvSpPr>
        <p:spPr/>
        <p:txBody>
          <a:bodyPr/>
          <a:lstStyle/>
          <a:p>
            <a:r>
              <a:rPr lang="en-US" dirty="0">
                <a:solidFill>
                  <a:srgbClr val="93CCF2"/>
                </a:solidFill>
              </a:rPr>
              <a:t>Post-Production Software</a:t>
            </a:r>
          </a:p>
        </p:txBody>
      </p:sp>
      <p:sp>
        <p:nvSpPr>
          <p:cNvPr id="3" name="Content Placeholder 2">
            <a:extLst>
              <a:ext uri="{FF2B5EF4-FFF2-40B4-BE49-F238E27FC236}">
                <a16:creationId xmlns:a16="http://schemas.microsoft.com/office/drawing/2014/main" id="{766EDF31-D380-430A-BDC7-1413A6B50B0B}"/>
              </a:ext>
            </a:extLst>
          </p:cNvPr>
          <p:cNvSpPr>
            <a:spLocks noGrp="1"/>
          </p:cNvSpPr>
          <p:nvPr>
            <p:ph idx="1"/>
          </p:nvPr>
        </p:nvSpPr>
        <p:spPr/>
        <p:txBody>
          <a:bodyPr/>
          <a:lstStyle/>
          <a:p>
            <a:r>
              <a:rPr lang="en-US" dirty="0"/>
              <a:t>Camtasia</a:t>
            </a:r>
          </a:p>
          <a:p>
            <a:r>
              <a:rPr lang="en-US" dirty="0"/>
              <a:t>Movie Maker</a:t>
            </a:r>
          </a:p>
          <a:p>
            <a:r>
              <a:rPr lang="en-US" dirty="0"/>
              <a:t>Davinci Resolve – Included with Video Assist </a:t>
            </a:r>
          </a:p>
          <a:p>
            <a:pPr marL="0" indent="0">
              <a:buNone/>
            </a:pPr>
            <a:endParaRPr lang="en-US" dirty="0"/>
          </a:p>
        </p:txBody>
      </p:sp>
    </p:spTree>
    <p:extLst>
      <p:ext uri="{BB962C8B-B14F-4D97-AF65-F5344CB8AC3E}">
        <p14:creationId xmlns:p14="http://schemas.microsoft.com/office/powerpoint/2010/main" val="14257963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1A8090-0130-7149-A868-4A3B903979CF}"/>
              </a:ext>
            </a:extLst>
          </p:cNvPr>
          <p:cNvSpPr>
            <a:spLocks noGrp="1"/>
          </p:cNvSpPr>
          <p:nvPr>
            <p:ph type="title"/>
          </p:nvPr>
        </p:nvSpPr>
        <p:spPr>
          <a:xfrm>
            <a:off x="2054086" y="1456062"/>
            <a:ext cx="8083825" cy="673821"/>
          </a:xfrm>
        </p:spPr>
        <p:txBody>
          <a:bodyPr/>
          <a:lstStyle/>
          <a:p>
            <a:r>
              <a:rPr lang="en-US" dirty="0">
                <a:solidFill>
                  <a:srgbClr val="93CCF2"/>
                </a:solidFill>
              </a:rPr>
              <a:t>MATE | Background</a:t>
            </a:r>
          </a:p>
        </p:txBody>
      </p:sp>
      <p:sp>
        <p:nvSpPr>
          <p:cNvPr id="3" name="Content Placeholder 2">
            <a:extLst>
              <a:ext uri="{FF2B5EF4-FFF2-40B4-BE49-F238E27FC236}">
                <a16:creationId xmlns:a16="http://schemas.microsoft.com/office/drawing/2014/main" id="{C9654611-7227-DC4C-8AD4-9FFCB54C9C09}"/>
              </a:ext>
            </a:extLst>
          </p:cNvPr>
          <p:cNvSpPr>
            <a:spLocks noGrp="1"/>
          </p:cNvSpPr>
          <p:nvPr>
            <p:ph idx="1"/>
          </p:nvPr>
        </p:nvSpPr>
        <p:spPr>
          <a:xfrm>
            <a:off x="178420" y="2040673"/>
            <a:ext cx="11764535" cy="3691054"/>
          </a:xfrm>
        </p:spPr>
        <p:txBody>
          <a:bodyPr/>
          <a:lstStyle/>
          <a:p>
            <a:r>
              <a:rPr lang="en-US" sz="2200" dirty="0"/>
              <a:t>MATE Professional Development Workshops:  In-person instructor-led professional development</a:t>
            </a:r>
          </a:p>
          <a:p>
            <a:pPr lvl="1"/>
            <a:r>
              <a:rPr lang="en-US" sz="2200" dirty="0"/>
              <a:t>Google slides</a:t>
            </a:r>
          </a:p>
          <a:p>
            <a:pPr lvl="1"/>
            <a:r>
              <a:rPr lang="en-US" sz="2200" dirty="0"/>
              <a:t>Organized materials and disseminated via CANVAS</a:t>
            </a:r>
          </a:p>
          <a:p>
            <a:r>
              <a:rPr lang="en-US" sz="2200" dirty="0"/>
              <a:t>COVID:  Move the entire experience to an online delivery  </a:t>
            </a:r>
          </a:p>
          <a:p>
            <a:pPr lvl="1"/>
            <a:r>
              <a:rPr lang="en-US" sz="2200" dirty="0"/>
              <a:t>Addition of audio </a:t>
            </a:r>
            <a:r>
              <a:rPr lang="en-US" sz="2200"/>
              <a:t>files embedded </a:t>
            </a:r>
            <a:r>
              <a:rPr lang="en-US" sz="2200" dirty="0"/>
              <a:t>into Google Slides</a:t>
            </a:r>
          </a:p>
          <a:p>
            <a:pPr lvl="2"/>
            <a:r>
              <a:rPr lang="en-US" sz="2200" dirty="0">
                <a:hlinkClick r:id="rId2"/>
              </a:rPr>
              <a:t>Online Voice Recorder</a:t>
            </a:r>
            <a:endParaRPr lang="en-US" sz="2200" dirty="0"/>
          </a:p>
          <a:p>
            <a:pPr lvl="1"/>
            <a:r>
              <a:rPr lang="en-US" sz="2200" dirty="0"/>
              <a:t>Addition of instructional and assessment videos linked into presentations</a:t>
            </a:r>
          </a:p>
          <a:p>
            <a:pPr lvl="1"/>
            <a:r>
              <a:rPr lang="en-US" sz="2200" dirty="0"/>
              <a:t>CANVAS:  Presentations, discussions, assignments  </a:t>
            </a:r>
          </a:p>
        </p:txBody>
      </p:sp>
    </p:spTree>
    <p:extLst>
      <p:ext uri="{BB962C8B-B14F-4D97-AF65-F5344CB8AC3E}">
        <p14:creationId xmlns:p14="http://schemas.microsoft.com/office/powerpoint/2010/main" val="993313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1A8090-0130-7149-A868-4A3B903979CF}"/>
              </a:ext>
            </a:extLst>
          </p:cNvPr>
          <p:cNvSpPr>
            <a:spLocks noGrp="1"/>
          </p:cNvSpPr>
          <p:nvPr>
            <p:ph type="title"/>
          </p:nvPr>
        </p:nvSpPr>
        <p:spPr>
          <a:xfrm>
            <a:off x="2054086" y="1456062"/>
            <a:ext cx="8083825" cy="673821"/>
          </a:xfrm>
        </p:spPr>
        <p:txBody>
          <a:bodyPr/>
          <a:lstStyle/>
          <a:p>
            <a:r>
              <a:rPr lang="en-US" dirty="0">
                <a:solidFill>
                  <a:srgbClr val="93CCF2"/>
                </a:solidFill>
              </a:rPr>
              <a:t>Equipment – Pre-workshop</a:t>
            </a:r>
          </a:p>
        </p:txBody>
      </p:sp>
      <p:sp>
        <p:nvSpPr>
          <p:cNvPr id="3" name="Content Placeholder 2">
            <a:extLst>
              <a:ext uri="{FF2B5EF4-FFF2-40B4-BE49-F238E27FC236}">
                <a16:creationId xmlns:a16="http://schemas.microsoft.com/office/drawing/2014/main" id="{C9654611-7227-DC4C-8AD4-9FFCB54C9C09}"/>
              </a:ext>
            </a:extLst>
          </p:cNvPr>
          <p:cNvSpPr>
            <a:spLocks noGrp="1"/>
          </p:cNvSpPr>
          <p:nvPr>
            <p:ph idx="1"/>
          </p:nvPr>
        </p:nvSpPr>
        <p:spPr>
          <a:xfrm>
            <a:off x="178420" y="2040673"/>
            <a:ext cx="11764535" cy="3691054"/>
          </a:xfrm>
        </p:spPr>
        <p:txBody>
          <a:bodyPr/>
          <a:lstStyle/>
          <a:p>
            <a:r>
              <a:rPr lang="en-US" sz="2200" dirty="0"/>
              <a:t>Video production: Creation of instructional and assessment videos for asynchronous delivery</a:t>
            </a:r>
          </a:p>
          <a:p>
            <a:pPr lvl="1"/>
            <a:r>
              <a:rPr lang="en-US" sz="2200" dirty="0"/>
              <a:t>Lighting / Tripod</a:t>
            </a:r>
          </a:p>
          <a:p>
            <a:pPr lvl="1"/>
            <a:r>
              <a:rPr lang="en-US" sz="2200" dirty="0"/>
              <a:t>iPad</a:t>
            </a:r>
          </a:p>
          <a:p>
            <a:pPr lvl="1"/>
            <a:r>
              <a:rPr lang="en-US" sz="2200" dirty="0"/>
              <a:t>ATEM mini</a:t>
            </a:r>
          </a:p>
          <a:p>
            <a:pPr lvl="1"/>
            <a:endParaRPr lang="en-US" sz="2200" dirty="0"/>
          </a:p>
          <a:p>
            <a:pPr marL="457200" lvl="1" indent="0">
              <a:buNone/>
            </a:pPr>
            <a:r>
              <a:rPr lang="en-US" sz="2200" dirty="0">
                <a:hlinkClick r:id="rId2"/>
              </a:rPr>
              <a:t>Assessment Video Link:</a:t>
            </a:r>
          </a:p>
          <a:p>
            <a:pPr marL="457200" lvl="1" indent="0">
              <a:buNone/>
            </a:pPr>
            <a:r>
              <a:rPr lang="en-US" sz="2200" dirty="0">
                <a:hlinkClick r:id="rId2"/>
              </a:rPr>
              <a:t>The finished backplane board</a:t>
            </a:r>
            <a:r>
              <a:rPr lang="en-US" sz="2200" dirty="0">
                <a:solidFill>
                  <a:srgbClr val="FF0000"/>
                </a:solidFill>
              </a:rPr>
              <a:t>			</a:t>
            </a:r>
          </a:p>
          <a:p>
            <a:pPr lvl="1"/>
            <a:endParaRPr lang="en-US" sz="2200" dirty="0"/>
          </a:p>
        </p:txBody>
      </p:sp>
      <p:pic>
        <p:nvPicPr>
          <p:cNvPr id="4" name="Picture 3">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67280" y="2500119"/>
            <a:ext cx="4763165" cy="2772162"/>
          </a:xfrm>
          <a:prstGeom prst="rect">
            <a:avLst/>
          </a:prstGeom>
        </p:spPr>
      </p:pic>
      <p:sp>
        <p:nvSpPr>
          <p:cNvPr id="5" name="TextBox 4"/>
          <p:cNvSpPr txBox="1"/>
          <p:nvPr/>
        </p:nvSpPr>
        <p:spPr>
          <a:xfrm>
            <a:off x="5497705" y="5272281"/>
            <a:ext cx="4763165" cy="292388"/>
          </a:xfrm>
          <a:prstGeom prst="rect">
            <a:avLst/>
          </a:prstGeom>
          <a:noFill/>
        </p:spPr>
        <p:txBody>
          <a:bodyPr wrap="square" rtlCol="0">
            <a:spAutoFit/>
          </a:bodyPr>
          <a:lstStyle/>
          <a:p>
            <a:r>
              <a:rPr lang="en-US" sz="1300" dirty="0">
                <a:solidFill>
                  <a:schemeClr val="bg1"/>
                </a:solidFill>
                <a:latin typeface="Arial" panose="020B0604020202020204" pitchFamily="34" charset="0"/>
                <a:cs typeface="Arial" panose="020B0604020202020204" pitchFamily="34" charset="0"/>
              </a:rPr>
              <a:t>How to attach propellers to your motors instructional video.</a:t>
            </a:r>
          </a:p>
        </p:txBody>
      </p:sp>
    </p:spTree>
    <p:extLst>
      <p:ext uri="{BB962C8B-B14F-4D97-AF65-F5344CB8AC3E}">
        <p14:creationId xmlns:p14="http://schemas.microsoft.com/office/powerpoint/2010/main" val="369235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1A8090-0130-7149-A868-4A3B903979CF}"/>
              </a:ext>
            </a:extLst>
          </p:cNvPr>
          <p:cNvSpPr>
            <a:spLocks noGrp="1"/>
          </p:cNvSpPr>
          <p:nvPr>
            <p:ph type="title"/>
          </p:nvPr>
        </p:nvSpPr>
        <p:spPr>
          <a:xfrm>
            <a:off x="2054086" y="1456062"/>
            <a:ext cx="8083825" cy="673821"/>
          </a:xfrm>
        </p:spPr>
        <p:txBody>
          <a:bodyPr/>
          <a:lstStyle/>
          <a:p>
            <a:r>
              <a:rPr lang="en-US" dirty="0">
                <a:solidFill>
                  <a:srgbClr val="93CCF2"/>
                </a:solidFill>
              </a:rPr>
              <a:t>Equipment – During the Workshop</a:t>
            </a:r>
          </a:p>
        </p:txBody>
      </p:sp>
      <p:sp>
        <p:nvSpPr>
          <p:cNvPr id="3" name="Content Placeholder 2">
            <a:extLst>
              <a:ext uri="{FF2B5EF4-FFF2-40B4-BE49-F238E27FC236}">
                <a16:creationId xmlns:a16="http://schemas.microsoft.com/office/drawing/2014/main" id="{C9654611-7227-DC4C-8AD4-9FFCB54C9C09}"/>
              </a:ext>
            </a:extLst>
          </p:cNvPr>
          <p:cNvSpPr>
            <a:spLocks noGrp="1"/>
          </p:cNvSpPr>
          <p:nvPr>
            <p:ph idx="1"/>
          </p:nvPr>
        </p:nvSpPr>
        <p:spPr>
          <a:xfrm>
            <a:off x="178420" y="2040673"/>
            <a:ext cx="5387493" cy="3691054"/>
          </a:xfrm>
        </p:spPr>
        <p:txBody>
          <a:bodyPr/>
          <a:lstStyle/>
          <a:p>
            <a:r>
              <a:rPr lang="en-US" sz="2000" dirty="0"/>
              <a:t>Technology &amp; equipment used for synchronous delivery</a:t>
            </a:r>
          </a:p>
          <a:p>
            <a:pPr lvl="1"/>
            <a:r>
              <a:rPr lang="en-US" sz="2000" dirty="0"/>
              <a:t>Zoom</a:t>
            </a:r>
          </a:p>
          <a:p>
            <a:pPr lvl="2"/>
            <a:r>
              <a:rPr lang="en-US" dirty="0"/>
              <a:t>Capability to switch camera views – webcam to document camera.  </a:t>
            </a:r>
          </a:p>
          <a:p>
            <a:pPr lvl="2"/>
            <a:r>
              <a:rPr lang="en-US" dirty="0"/>
              <a:t>Windows camera app with Zoom screen share allows annotation on the screen share.  </a:t>
            </a:r>
          </a:p>
          <a:p>
            <a:pPr lvl="1"/>
            <a:r>
              <a:rPr lang="en-US" sz="2000" dirty="0"/>
              <a:t>Zoom white board</a:t>
            </a:r>
          </a:p>
          <a:p>
            <a:pPr lvl="1"/>
            <a:r>
              <a:rPr lang="en-US" sz="2000" dirty="0" err="1"/>
              <a:t>Jamboard</a:t>
            </a:r>
            <a:r>
              <a:rPr lang="en-US" sz="2000" dirty="0"/>
              <a:t> (Google add-on)</a:t>
            </a:r>
          </a:p>
          <a:p>
            <a:pPr lvl="1"/>
            <a:r>
              <a:rPr lang="en-US" sz="2000" dirty="0"/>
              <a:t>Two computers / two Zoom accounts</a:t>
            </a:r>
          </a:p>
          <a:p>
            <a:pPr marL="457200" lvl="1" indent="0">
              <a:buNone/>
            </a:pPr>
            <a:endParaRPr lang="en-US" sz="2000"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26089" y="3540149"/>
            <a:ext cx="4534299" cy="2191578"/>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62361" y="2062673"/>
            <a:ext cx="3332682" cy="1879632"/>
          </a:xfrm>
          <a:prstGeom prst="rect">
            <a:avLst/>
          </a:prstGeom>
        </p:spPr>
      </p:pic>
    </p:spTree>
    <p:extLst>
      <p:ext uri="{BB962C8B-B14F-4D97-AF65-F5344CB8AC3E}">
        <p14:creationId xmlns:p14="http://schemas.microsoft.com/office/powerpoint/2010/main" val="10932039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23"/>
          <p:cNvSpPr txBox="1">
            <a:spLocks noGrp="1"/>
          </p:cNvSpPr>
          <p:nvPr>
            <p:ph type="title"/>
          </p:nvPr>
        </p:nvSpPr>
        <p:spPr>
          <a:xfrm>
            <a:off x="2054085" y="1456063"/>
            <a:ext cx="8084000" cy="673600"/>
          </a:xfrm>
          <a:prstGeom prst="rect">
            <a:avLst/>
          </a:prstGeom>
          <a:noFill/>
          <a:ln>
            <a:noFill/>
          </a:ln>
        </p:spPr>
        <p:txBody>
          <a:bodyPr spcFirstLastPara="1" vert="horz" wrap="square" lIns="91433" tIns="45700" rIns="91433" bIns="45700" rtlCol="0" anchor="ctr" anchorCtr="0">
            <a:noAutofit/>
          </a:bodyPr>
          <a:lstStyle/>
          <a:p>
            <a:pPr>
              <a:buClr>
                <a:srgbClr val="8DA9DB"/>
              </a:buClr>
            </a:pPr>
            <a:r>
              <a:rPr lang="en" dirty="0">
                <a:solidFill>
                  <a:srgbClr val="93CCF2"/>
                </a:solidFill>
              </a:rPr>
              <a:t>MATE – </a:t>
            </a:r>
            <a:r>
              <a:rPr lang="en" dirty="0" err="1">
                <a:solidFill>
                  <a:srgbClr val="93CCF2"/>
                </a:solidFill>
              </a:rPr>
              <a:t>Streamworks</a:t>
            </a:r>
            <a:r>
              <a:rPr lang="en" dirty="0">
                <a:solidFill>
                  <a:srgbClr val="93CCF2"/>
                </a:solidFill>
              </a:rPr>
              <a:t> Site</a:t>
            </a:r>
            <a:endParaRPr dirty="0">
              <a:solidFill>
                <a:srgbClr val="93CCF2"/>
              </a:solidFill>
            </a:endParaRPr>
          </a:p>
        </p:txBody>
      </p:sp>
      <p:sp>
        <p:nvSpPr>
          <p:cNvPr id="85" name="Google Shape;85;p23"/>
          <p:cNvSpPr txBox="1">
            <a:spLocks noGrp="1"/>
          </p:cNvSpPr>
          <p:nvPr>
            <p:ph type="body" idx="1"/>
          </p:nvPr>
        </p:nvSpPr>
        <p:spPr>
          <a:xfrm>
            <a:off x="213787" y="2129673"/>
            <a:ext cx="7598370" cy="3691200"/>
          </a:xfrm>
          <a:prstGeom prst="rect">
            <a:avLst/>
          </a:prstGeom>
          <a:noFill/>
          <a:ln>
            <a:noFill/>
          </a:ln>
        </p:spPr>
        <p:txBody>
          <a:bodyPr spcFirstLastPara="1" wrap="square" lIns="91433" tIns="45700" rIns="91433" bIns="45700" anchor="t" anchorCtr="0">
            <a:noAutofit/>
          </a:bodyPr>
          <a:lstStyle/>
          <a:p>
            <a:pPr marL="0" indent="0" algn="ctr">
              <a:spcBef>
                <a:spcPts val="0"/>
              </a:spcBef>
              <a:buNone/>
            </a:pPr>
            <a:r>
              <a:rPr lang="en" sz="2400" dirty="0"/>
              <a:t>Professional Development and Summer STEM Camps</a:t>
            </a:r>
            <a:endParaRPr sz="2400" dirty="0"/>
          </a:p>
          <a:p>
            <a:pPr marL="0" indent="0">
              <a:spcBef>
                <a:spcPts val="0"/>
              </a:spcBef>
              <a:buNone/>
            </a:pPr>
            <a:endParaRPr sz="2400" dirty="0"/>
          </a:p>
          <a:p>
            <a:pPr marL="237061" indent="-228594">
              <a:spcBef>
                <a:spcPts val="0"/>
              </a:spcBef>
            </a:pPr>
            <a:r>
              <a:rPr lang="en" sz="2400" dirty="0"/>
              <a:t>Supported MATE professional development workshops with asynchronous content (video) creation and synchronous (Zoom) content delivery</a:t>
            </a:r>
            <a:endParaRPr sz="2400" dirty="0"/>
          </a:p>
          <a:p>
            <a:pPr marL="237061" indent="-228594"/>
            <a:r>
              <a:rPr lang="en" sz="2400" dirty="0"/>
              <a:t>Delivered content and instruction synchronously during online Summer STEM Camps</a:t>
            </a:r>
            <a:endParaRPr sz="2400" dirty="0"/>
          </a:p>
          <a:p>
            <a:pPr marL="237061" indent="-228594"/>
            <a:r>
              <a:rPr lang="en" sz="2400" dirty="0"/>
              <a:t>Captured videos during in-person Summer Underwater Robotics Camp</a:t>
            </a:r>
            <a:endParaRPr sz="2400" dirty="0"/>
          </a:p>
        </p:txBody>
      </p:sp>
      <p:pic>
        <p:nvPicPr>
          <p:cNvPr id="86" name="Google Shape;86;p23"/>
          <p:cNvPicPr preferRelativeResize="0"/>
          <p:nvPr/>
        </p:nvPicPr>
        <p:blipFill>
          <a:blip r:embed="rId3">
            <a:alphaModFix/>
          </a:blip>
          <a:stretch>
            <a:fillRect/>
          </a:stretch>
        </p:blipFill>
        <p:spPr>
          <a:xfrm>
            <a:off x="8943728" y="2368660"/>
            <a:ext cx="2388714" cy="2359678"/>
          </a:xfrm>
          <a:prstGeom prst="rect">
            <a:avLst/>
          </a:prstGeom>
          <a:noFill/>
          <a:ln>
            <a:noFill/>
          </a:ln>
        </p:spPr>
      </p:pic>
    </p:spTree>
    <p:extLst>
      <p:ext uri="{BB962C8B-B14F-4D97-AF65-F5344CB8AC3E}">
        <p14:creationId xmlns:p14="http://schemas.microsoft.com/office/powerpoint/2010/main" val="29261320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pic>
        <p:nvPicPr>
          <p:cNvPr id="91" name="Google Shape;91;p24"/>
          <p:cNvPicPr preferRelativeResize="0"/>
          <p:nvPr/>
        </p:nvPicPr>
        <p:blipFill>
          <a:blip r:embed="rId3">
            <a:alphaModFix/>
          </a:blip>
          <a:stretch>
            <a:fillRect/>
          </a:stretch>
        </p:blipFill>
        <p:spPr>
          <a:xfrm>
            <a:off x="4399934" y="1643735"/>
            <a:ext cx="3440527" cy="2580395"/>
          </a:xfrm>
          <a:prstGeom prst="rect">
            <a:avLst/>
          </a:prstGeom>
          <a:noFill/>
          <a:ln>
            <a:noFill/>
          </a:ln>
        </p:spPr>
      </p:pic>
      <p:pic>
        <p:nvPicPr>
          <p:cNvPr id="92" name="Google Shape;92;p24"/>
          <p:cNvPicPr preferRelativeResize="0"/>
          <p:nvPr/>
        </p:nvPicPr>
        <p:blipFill rotWithShape="1">
          <a:blip r:embed="rId4">
            <a:alphaModFix/>
          </a:blip>
          <a:srcRect l="32002" t="13618" r="30254" b="1950"/>
          <a:stretch/>
        </p:blipFill>
        <p:spPr>
          <a:xfrm>
            <a:off x="7893929" y="340884"/>
            <a:ext cx="4250797" cy="5150232"/>
          </a:xfrm>
          <a:prstGeom prst="rect">
            <a:avLst/>
          </a:prstGeom>
          <a:noFill/>
          <a:ln>
            <a:noFill/>
          </a:ln>
        </p:spPr>
      </p:pic>
      <p:pic>
        <p:nvPicPr>
          <p:cNvPr id="93" name="Google Shape;93;p24"/>
          <p:cNvPicPr preferRelativeResize="0"/>
          <p:nvPr/>
        </p:nvPicPr>
        <p:blipFill>
          <a:blip r:embed="rId5">
            <a:alphaModFix/>
          </a:blip>
          <a:stretch>
            <a:fillRect/>
          </a:stretch>
        </p:blipFill>
        <p:spPr>
          <a:xfrm>
            <a:off x="102434" y="1643749"/>
            <a:ext cx="3344986" cy="2508726"/>
          </a:xfrm>
          <a:prstGeom prst="rect">
            <a:avLst/>
          </a:prstGeom>
          <a:noFill/>
          <a:ln>
            <a:noFill/>
          </a:ln>
        </p:spPr>
      </p:pic>
      <p:pic>
        <p:nvPicPr>
          <p:cNvPr id="94" name="Google Shape;94;p24"/>
          <p:cNvPicPr preferRelativeResize="0"/>
          <p:nvPr/>
        </p:nvPicPr>
        <p:blipFill>
          <a:blip r:embed="rId6">
            <a:alphaModFix/>
          </a:blip>
          <a:stretch>
            <a:fillRect/>
          </a:stretch>
        </p:blipFill>
        <p:spPr>
          <a:xfrm>
            <a:off x="2991033" y="2916000"/>
            <a:ext cx="2127619" cy="2836851"/>
          </a:xfrm>
          <a:prstGeom prst="rect">
            <a:avLst/>
          </a:prstGeom>
          <a:noFill/>
          <a:ln>
            <a:noFill/>
          </a:ln>
        </p:spPr>
      </p:pic>
    </p:spTree>
    <p:extLst>
      <p:ext uri="{BB962C8B-B14F-4D97-AF65-F5344CB8AC3E}">
        <p14:creationId xmlns:p14="http://schemas.microsoft.com/office/powerpoint/2010/main" val="11190881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E6FE95E-4D8E-9149-A55C-D08FF2D82D67}"/>
              </a:ext>
            </a:extLst>
          </p:cNvPr>
          <p:cNvSpPr txBox="1"/>
          <p:nvPr/>
        </p:nvSpPr>
        <p:spPr>
          <a:xfrm>
            <a:off x="3319670" y="2633870"/>
            <a:ext cx="6092687" cy="830997"/>
          </a:xfrm>
          <a:prstGeom prst="rect">
            <a:avLst/>
          </a:prstGeom>
          <a:noFill/>
        </p:spPr>
        <p:txBody>
          <a:bodyPr wrap="square" rtlCol="0">
            <a:spAutoFit/>
          </a:bodyPr>
          <a:lstStyle/>
          <a:p>
            <a:pPr algn="ctr"/>
            <a:r>
              <a:rPr lang="en-US" sz="4800" b="1" dirty="0">
                <a:solidFill>
                  <a:schemeClr val="bg1"/>
                </a:solidFill>
                <a:latin typeface="Arial Black" panose="020B0604020202020204" pitchFamily="34" charset="0"/>
                <a:cs typeface="Arial Black" panose="020B0604020202020204" pitchFamily="34" charset="0"/>
              </a:rPr>
              <a:t>Questions? </a:t>
            </a:r>
          </a:p>
        </p:txBody>
      </p:sp>
      <p:cxnSp>
        <p:nvCxnSpPr>
          <p:cNvPr id="3" name="Straight Connector 2">
            <a:extLst>
              <a:ext uri="{FF2B5EF4-FFF2-40B4-BE49-F238E27FC236}">
                <a16:creationId xmlns:a16="http://schemas.microsoft.com/office/drawing/2014/main" id="{0FB1ED7B-E982-9C45-8088-9CAA546F36D2}"/>
              </a:ext>
            </a:extLst>
          </p:cNvPr>
          <p:cNvCxnSpPr/>
          <p:nvPr/>
        </p:nvCxnSpPr>
        <p:spPr>
          <a:xfrm>
            <a:off x="5257799" y="3697357"/>
            <a:ext cx="2087217" cy="0"/>
          </a:xfrm>
          <a:prstGeom prst="line">
            <a:avLst/>
          </a:prstGeom>
          <a:ln>
            <a:solidFill>
              <a:srgbClr val="93CCF2"/>
            </a:solidFill>
          </a:ln>
        </p:spPr>
        <p:style>
          <a:lnRef idx="3">
            <a:schemeClr val="accent5"/>
          </a:lnRef>
          <a:fillRef idx="0">
            <a:schemeClr val="accent5"/>
          </a:fillRef>
          <a:effectRef idx="2">
            <a:schemeClr val="accent5"/>
          </a:effectRef>
          <a:fontRef idx="minor">
            <a:schemeClr val="tx1"/>
          </a:fontRef>
        </p:style>
      </p:cxnSp>
    </p:spTree>
    <p:extLst>
      <p:ext uri="{BB962C8B-B14F-4D97-AF65-F5344CB8AC3E}">
        <p14:creationId xmlns:p14="http://schemas.microsoft.com/office/powerpoint/2010/main" val="16666302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EA9756-AD90-4CD0-A93A-6F937FFED299}"/>
              </a:ext>
            </a:extLst>
          </p:cNvPr>
          <p:cNvSpPr>
            <a:spLocks noGrp="1"/>
          </p:cNvSpPr>
          <p:nvPr>
            <p:ph type="title"/>
          </p:nvPr>
        </p:nvSpPr>
        <p:spPr/>
        <p:txBody>
          <a:bodyPr/>
          <a:lstStyle/>
          <a:p>
            <a:r>
              <a:rPr lang="en-US" dirty="0">
                <a:solidFill>
                  <a:srgbClr val="93CCF2"/>
                </a:solidFill>
              </a:rPr>
              <a:t>Purpose</a:t>
            </a:r>
          </a:p>
        </p:txBody>
      </p:sp>
      <p:sp>
        <p:nvSpPr>
          <p:cNvPr id="4" name="Content Placeholder 3">
            <a:extLst>
              <a:ext uri="{FF2B5EF4-FFF2-40B4-BE49-F238E27FC236}">
                <a16:creationId xmlns:a16="http://schemas.microsoft.com/office/drawing/2014/main" id="{71306F8F-E683-4019-A15F-79BCE7D290F5}"/>
              </a:ext>
            </a:extLst>
          </p:cNvPr>
          <p:cNvSpPr>
            <a:spLocks noGrp="1"/>
          </p:cNvSpPr>
          <p:nvPr>
            <p:ph idx="1"/>
          </p:nvPr>
        </p:nvSpPr>
        <p:spPr>
          <a:xfrm>
            <a:off x="838199" y="2435087"/>
            <a:ext cx="10515600" cy="3568898"/>
          </a:xfrm>
        </p:spPr>
        <p:txBody>
          <a:bodyPr/>
          <a:lstStyle/>
          <a:p>
            <a:r>
              <a:rPr lang="en-US" sz="2400" dirty="0"/>
              <a:t>Assemble an easy to use video production package</a:t>
            </a:r>
          </a:p>
          <a:p>
            <a:r>
              <a:rPr lang="en-US" sz="2400" dirty="0"/>
              <a:t>Designed for demonstrations, instruction, and livestreaming events</a:t>
            </a:r>
          </a:p>
          <a:p>
            <a:r>
              <a:rPr lang="en-US" sz="2400" dirty="0"/>
              <a:t>Save time in producing video content</a:t>
            </a:r>
          </a:p>
          <a:p>
            <a:r>
              <a:rPr lang="en-US" sz="2400" dirty="0"/>
              <a:t>Reduce or eliminate post-production time</a:t>
            </a:r>
          </a:p>
          <a:p>
            <a:r>
              <a:rPr lang="en-US" sz="2400" dirty="0"/>
              <a:t>Budget smart  - under $3,000</a:t>
            </a:r>
          </a:p>
          <a:p>
            <a:r>
              <a:rPr lang="en-US" sz="2400" dirty="0"/>
              <a:t>Single person provides instruction and controls multiple cameras </a:t>
            </a:r>
          </a:p>
          <a:p>
            <a:pPr marL="0" indent="0">
              <a:buNone/>
            </a:pPr>
            <a:endParaRPr lang="en-US" sz="2400" dirty="0"/>
          </a:p>
          <a:p>
            <a:endParaRPr lang="en-US" dirty="0"/>
          </a:p>
          <a:p>
            <a:endParaRPr lang="en-US" dirty="0"/>
          </a:p>
        </p:txBody>
      </p:sp>
    </p:spTree>
    <p:extLst>
      <p:ext uri="{BB962C8B-B14F-4D97-AF65-F5344CB8AC3E}">
        <p14:creationId xmlns:p14="http://schemas.microsoft.com/office/powerpoint/2010/main" val="10655396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4EF1672-C1AB-3347-8908-BFC88D0996CC}"/>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Content Placeholder 4">
            <a:extLst>
              <a:ext uri="{FF2B5EF4-FFF2-40B4-BE49-F238E27FC236}">
                <a16:creationId xmlns:a16="http://schemas.microsoft.com/office/drawing/2014/main" id="{566DE7DC-599D-EF47-8C67-CFFC5C0C74E9}"/>
              </a:ext>
            </a:extLst>
          </p:cNvPr>
          <p:cNvPicPr>
            <a:picLocks noChangeAspect="1"/>
          </p:cNvPicPr>
          <p:nvPr/>
        </p:nvPicPr>
        <p:blipFill>
          <a:blip r:embed="rId2"/>
          <a:stretch>
            <a:fillRect/>
          </a:stretch>
        </p:blipFill>
        <p:spPr>
          <a:xfrm>
            <a:off x="799306" y="3175"/>
            <a:ext cx="10593388" cy="6854825"/>
          </a:xfrm>
          <a:prstGeom prst="rect">
            <a:avLst/>
          </a:prstGeom>
        </p:spPr>
      </p:pic>
    </p:spTree>
    <p:extLst>
      <p:ext uri="{BB962C8B-B14F-4D97-AF65-F5344CB8AC3E}">
        <p14:creationId xmlns:p14="http://schemas.microsoft.com/office/powerpoint/2010/main" val="13364138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1A8090-0130-7149-A868-4A3B903979CF}"/>
              </a:ext>
            </a:extLst>
          </p:cNvPr>
          <p:cNvSpPr>
            <a:spLocks noGrp="1"/>
          </p:cNvSpPr>
          <p:nvPr>
            <p:ph type="title"/>
          </p:nvPr>
        </p:nvSpPr>
        <p:spPr/>
        <p:txBody>
          <a:bodyPr/>
          <a:lstStyle/>
          <a:p>
            <a:r>
              <a:rPr lang="en-US" dirty="0">
                <a:solidFill>
                  <a:srgbClr val="93CCF2"/>
                </a:solidFill>
              </a:rPr>
              <a:t>Equipment</a:t>
            </a:r>
          </a:p>
        </p:txBody>
      </p:sp>
      <p:sp>
        <p:nvSpPr>
          <p:cNvPr id="3" name="Content Placeholder 2">
            <a:extLst>
              <a:ext uri="{FF2B5EF4-FFF2-40B4-BE49-F238E27FC236}">
                <a16:creationId xmlns:a16="http://schemas.microsoft.com/office/drawing/2014/main" id="{C9654611-7227-DC4C-8AD4-9FFCB54C9C09}"/>
              </a:ext>
            </a:extLst>
          </p:cNvPr>
          <p:cNvSpPr>
            <a:spLocks noGrp="1"/>
          </p:cNvSpPr>
          <p:nvPr>
            <p:ph idx="1"/>
          </p:nvPr>
        </p:nvSpPr>
        <p:spPr/>
        <p:txBody>
          <a:bodyPr/>
          <a:lstStyle/>
          <a:p>
            <a:r>
              <a:rPr lang="en-US" sz="2400" dirty="0"/>
              <a:t>All equipment showcased available at B &amp; H Audio</a:t>
            </a:r>
          </a:p>
          <a:p>
            <a:r>
              <a:rPr lang="en-US" sz="2400" dirty="0"/>
              <a:t>Wishlist: Basic Video Package </a:t>
            </a:r>
          </a:p>
          <a:p>
            <a:pPr marL="0" indent="0">
              <a:buNone/>
            </a:pPr>
            <a:r>
              <a:rPr lang="en-US" sz="2400" dirty="0">
                <a:hlinkClick r:id="rId2"/>
              </a:rPr>
              <a:t>https://www.bnh.com/wish/22c74b35c9c6afb5ebff9ae49ace5b71/</a:t>
            </a:r>
            <a:endParaRPr lang="en-US" sz="2400" dirty="0"/>
          </a:p>
          <a:p>
            <a:endParaRPr lang="en-US" sz="2400" dirty="0"/>
          </a:p>
        </p:txBody>
      </p:sp>
    </p:spTree>
    <p:extLst>
      <p:ext uri="{BB962C8B-B14F-4D97-AF65-F5344CB8AC3E}">
        <p14:creationId xmlns:p14="http://schemas.microsoft.com/office/powerpoint/2010/main" val="33867721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118821-7114-4E92-8FE2-53AD1AC80380}"/>
              </a:ext>
            </a:extLst>
          </p:cNvPr>
          <p:cNvSpPr>
            <a:spLocks noGrp="1"/>
          </p:cNvSpPr>
          <p:nvPr>
            <p:ph type="title"/>
          </p:nvPr>
        </p:nvSpPr>
        <p:spPr/>
        <p:txBody>
          <a:bodyPr/>
          <a:lstStyle/>
          <a:p>
            <a:r>
              <a:rPr lang="en-US" dirty="0">
                <a:solidFill>
                  <a:srgbClr val="93CCF2"/>
                </a:solidFill>
              </a:rPr>
              <a:t>General Camera Setup</a:t>
            </a:r>
          </a:p>
        </p:txBody>
      </p:sp>
      <p:sp>
        <p:nvSpPr>
          <p:cNvPr id="3" name="Content Placeholder 2">
            <a:extLst>
              <a:ext uri="{FF2B5EF4-FFF2-40B4-BE49-F238E27FC236}">
                <a16:creationId xmlns:a16="http://schemas.microsoft.com/office/drawing/2014/main" id="{71B853BB-B4B3-4E20-9E20-44A1B43B378F}"/>
              </a:ext>
            </a:extLst>
          </p:cNvPr>
          <p:cNvSpPr>
            <a:spLocks noGrp="1"/>
          </p:cNvSpPr>
          <p:nvPr>
            <p:ph idx="1"/>
          </p:nvPr>
        </p:nvSpPr>
        <p:spPr>
          <a:xfrm>
            <a:off x="838199" y="2435087"/>
            <a:ext cx="10515600" cy="3379118"/>
          </a:xfrm>
        </p:spPr>
        <p:txBody>
          <a:bodyPr/>
          <a:lstStyle/>
          <a:p>
            <a:r>
              <a:rPr lang="en-US" sz="2400" dirty="0"/>
              <a:t>Camera in standby mode with HDMI output  to video switch</a:t>
            </a:r>
          </a:p>
          <a:p>
            <a:r>
              <a:rPr lang="en-US" sz="2400" dirty="0"/>
              <a:t>SD Cards not needed in cameras</a:t>
            </a:r>
          </a:p>
          <a:p>
            <a:r>
              <a:rPr lang="en-US" sz="2400" dirty="0"/>
              <a:t>Clean HDMI: Free of onscreen data typically in a camera’s viewfinder/ screen </a:t>
            </a:r>
          </a:p>
          <a:p>
            <a:r>
              <a:rPr lang="en-US" sz="2400" dirty="0"/>
              <a:t>Long battery life or power from AC source</a:t>
            </a:r>
          </a:p>
          <a:p>
            <a:r>
              <a:rPr lang="en-US" sz="2400" dirty="0"/>
              <a:t>Turn off demo mode</a:t>
            </a:r>
          </a:p>
          <a:p>
            <a:r>
              <a:rPr lang="en-US" sz="2400" dirty="0"/>
              <a:t>Disable automatic power shutdown</a:t>
            </a:r>
          </a:p>
        </p:txBody>
      </p:sp>
    </p:spTree>
    <p:extLst>
      <p:ext uri="{BB962C8B-B14F-4D97-AF65-F5344CB8AC3E}">
        <p14:creationId xmlns:p14="http://schemas.microsoft.com/office/powerpoint/2010/main" val="21263372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1408388723_1076400">
            <a:extLst>
              <a:ext uri="{FF2B5EF4-FFF2-40B4-BE49-F238E27FC236}">
                <a16:creationId xmlns:a16="http://schemas.microsoft.com/office/drawing/2014/main" id="{670959E3-84D1-4CEA-9ECA-C4DC29C59E7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972" r="3972"/>
          <a:stretch/>
        </p:blipFill>
        <p:spPr bwMode="auto">
          <a:xfrm>
            <a:off x="5878850" y="0"/>
            <a:ext cx="6313150" cy="6857987"/>
          </a:xfrm>
          <a:custGeom>
            <a:avLst/>
            <a:gdLst/>
            <a:ahLst/>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pic>
      <p:sp>
        <p:nvSpPr>
          <p:cNvPr id="6" name="Title 1">
            <a:extLst>
              <a:ext uri="{FF2B5EF4-FFF2-40B4-BE49-F238E27FC236}">
                <a16:creationId xmlns:a16="http://schemas.microsoft.com/office/drawing/2014/main" id="{C92BF213-927A-4247-95B5-60F5961C8D41}"/>
              </a:ext>
            </a:extLst>
          </p:cNvPr>
          <p:cNvSpPr txBox="1">
            <a:spLocks/>
          </p:cNvSpPr>
          <p:nvPr/>
        </p:nvSpPr>
        <p:spPr>
          <a:xfrm>
            <a:off x="655319" y="1857683"/>
            <a:ext cx="3108297" cy="77830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3200" b="1" i="0" kern="1200">
                <a:solidFill>
                  <a:schemeClr val="bg1"/>
                </a:solidFill>
                <a:latin typeface="Arial Black" panose="020B0604020202020204" pitchFamily="34" charset="0"/>
                <a:ea typeface="+mj-ea"/>
                <a:cs typeface="Arial Black" panose="020B0604020202020204" pitchFamily="34" charset="0"/>
              </a:defRPr>
            </a:lvl1pPr>
          </a:lstStyle>
          <a:p>
            <a:pPr algn="l"/>
            <a:r>
              <a:rPr lang="en-US" dirty="0">
                <a:solidFill>
                  <a:srgbClr val="93CCF2"/>
                </a:solidFill>
              </a:rPr>
              <a:t>Sony a5100</a:t>
            </a:r>
          </a:p>
        </p:txBody>
      </p:sp>
      <p:sp>
        <p:nvSpPr>
          <p:cNvPr id="9" name="Content Placeholder 2">
            <a:extLst>
              <a:ext uri="{FF2B5EF4-FFF2-40B4-BE49-F238E27FC236}">
                <a16:creationId xmlns:a16="http://schemas.microsoft.com/office/drawing/2014/main" id="{616975FD-3848-4079-ACF8-04A7059E3B8A}"/>
              </a:ext>
            </a:extLst>
          </p:cNvPr>
          <p:cNvSpPr txBox="1">
            <a:spLocks/>
          </p:cNvSpPr>
          <p:nvPr/>
        </p:nvSpPr>
        <p:spPr>
          <a:xfrm>
            <a:off x="655319" y="2550535"/>
            <a:ext cx="5120113" cy="2590808"/>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bg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bg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bg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bg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bg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t>Mirrorless camera for $450 </a:t>
            </a:r>
          </a:p>
          <a:p>
            <a:r>
              <a:rPr lang="en-US" sz="2400" dirty="0"/>
              <a:t>Popular choice for livestream and vloggers</a:t>
            </a:r>
          </a:p>
          <a:p>
            <a:r>
              <a:rPr lang="en-US" sz="2400" dirty="0"/>
              <a:t>Clean HDMI output  </a:t>
            </a:r>
          </a:p>
          <a:p>
            <a:r>
              <a:rPr lang="en-US" sz="2400" dirty="0"/>
              <a:t>Power save automatic shut down disabled when using AC adapter instead of battery</a:t>
            </a:r>
            <a:endParaRPr lang="en-US" sz="1800" dirty="0">
              <a:latin typeface="+mn-lt"/>
              <a:cs typeface="+mn-cs"/>
            </a:endParaRPr>
          </a:p>
          <a:p>
            <a:endParaRPr lang="en-US" sz="1800" dirty="0">
              <a:solidFill>
                <a:schemeClr val="tx1"/>
              </a:solidFill>
              <a:latin typeface="+mn-lt"/>
              <a:cs typeface="+mn-cs"/>
            </a:endParaRPr>
          </a:p>
        </p:txBody>
      </p:sp>
    </p:spTree>
    <p:extLst>
      <p:ext uri="{BB962C8B-B14F-4D97-AF65-F5344CB8AC3E}">
        <p14:creationId xmlns:p14="http://schemas.microsoft.com/office/powerpoint/2010/main" val="27909368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9426D42-9FAC-4337-A6FF-35F4A9C92FFA}"/>
              </a:ext>
            </a:extLst>
          </p:cNvPr>
          <p:cNvSpPr>
            <a:spLocks noGrp="1"/>
          </p:cNvSpPr>
          <p:nvPr>
            <p:ph type="title"/>
          </p:nvPr>
        </p:nvSpPr>
        <p:spPr/>
        <p:txBody>
          <a:bodyPr/>
          <a:lstStyle/>
          <a:p>
            <a:r>
              <a:rPr lang="en-US" dirty="0">
                <a:solidFill>
                  <a:srgbClr val="93CCF2"/>
                </a:solidFill>
              </a:rPr>
              <a:t>Sony a5100 Setup </a:t>
            </a:r>
          </a:p>
        </p:txBody>
      </p:sp>
      <p:sp>
        <p:nvSpPr>
          <p:cNvPr id="8" name="Content Placeholder 7">
            <a:extLst>
              <a:ext uri="{FF2B5EF4-FFF2-40B4-BE49-F238E27FC236}">
                <a16:creationId xmlns:a16="http://schemas.microsoft.com/office/drawing/2014/main" id="{EB8D0EFC-1F3F-4CC8-892B-310419BAA432}"/>
              </a:ext>
            </a:extLst>
          </p:cNvPr>
          <p:cNvSpPr>
            <a:spLocks noGrp="1"/>
          </p:cNvSpPr>
          <p:nvPr>
            <p:ph sz="half" idx="2"/>
          </p:nvPr>
        </p:nvSpPr>
        <p:spPr>
          <a:xfrm>
            <a:off x="6772615" y="2337701"/>
            <a:ext cx="3267974" cy="3190460"/>
          </a:xfrm>
        </p:spPr>
        <p:txBody>
          <a:bodyPr/>
          <a:lstStyle/>
          <a:p>
            <a:pPr marL="0" indent="0">
              <a:buNone/>
            </a:pPr>
            <a:r>
              <a:rPr lang="en-US" sz="2000" b="1" dirty="0">
                <a:latin typeface="Arial Black" panose="020B0604020202020204" pitchFamily="34" charset="0"/>
                <a:cs typeface="Arial Black" panose="020B0604020202020204" pitchFamily="34" charset="0"/>
              </a:rPr>
              <a:t>Manual Focus Setup: </a:t>
            </a:r>
          </a:p>
          <a:p>
            <a:r>
              <a:rPr lang="en-US" sz="2000" dirty="0"/>
              <a:t>Camera Settings</a:t>
            </a:r>
          </a:p>
          <a:p>
            <a:r>
              <a:rPr lang="en-US" sz="2000" dirty="0"/>
              <a:t>Navigate to Tab 3</a:t>
            </a:r>
          </a:p>
          <a:p>
            <a:r>
              <a:rPr lang="en-US" sz="2000" dirty="0"/>
              <a:t>Change Focus Mode to Manual </a:t>
            </a:r>
          </a:p>
          <a:p>
            <a:pPr marL="0" indent="0">
              <a:buNone/>
            </a:pPr>
            <a:endParaRPr lang="en-US" dirty="0"/>
          </a:p>
        </p:txBody>
      </p:sp>
      <p:sp>
        <p:nvSpPr>
          <p:cNvPr id="9" name="Content Placeholder 2">
            <a:extLst>
              <a:ext uri="{FF2B5EF4-FFF2-40B4-BE49-F238E27FC236}">
                <a16:creationId xmlns:a16="http://schemas.microsoft.com/office/drawing/2014/main" id="{8B2FBA26-1C3A-4083-A3FA-2F43D7C538DB}"/>
              </a:ext>
            </a:extLst>
          </p:cNvPr>
          <p:cNvSpPr>
            <a:spLocks noGrp="1"/>
          </p:cNvSpPr>
          <p:nvPr>
            <p:ph sz="half" idx="1"/>
          </p:nvPr>
        </p:nvSpPr>
        <p:spPr>
          <a:xfrm>
            <a:off x="2469467" y="2354123"/>
            <a:ext cx="3267974" cy="3190875"/>
          </a:xfrm>
        </p:spPr>
        <p:txBody>
          <a:bodyPr vert="horz" lIns="91440" tIns="45720" rIns="91440" bIns="45720" rtlCol="0">
            <a:normAutofit/>
          </a:bodyPr>
          <a:lstStyle/>
          <a:p>
            <a:pPr marL="0" indent="0">
              <a:buNone/>
            </a:pPr>
            <a:r>
              <a:rPr lang="en-US" sz="2000" b="1" dirty="0">
                <a:latin typeface="Arial Black" panose="020B0604020202020204" pitchFamily="34" charset="0"/>
                <a:cs typeface="Arial Black" panose="020B0604020202020204" pitchFamily="34" charset="0"/>
              </a:rPr>
              <a:t>Clean HDMI setup:</a:t>
            </a:r>
          </a:p>
          <a:p>
            <a:r>
              <a:rPr lang="en-US" sz="2000" dirty="0"/>
              <a:t>Press Menu Button</a:t>
            </a:r>
          </a:p>
          <a:p>
            <a:r>
              <a:rPr lang="en-US" sz="2000" dirty="0"/>
              <a:t>Select Setup</a:t>
            </a:r>
          </a:p>
          <a:p>
            <a:r>
              <a:rPr lang="en-US" sz="2000" dirty="0"/>
              <a:t>Navigate to tab 2</a:t>
            </a:r>
          </a:p>
          <a:p>
            <a:r>
              <a:rPr lang="en-US" sz="2000" dirty="0"/>
              <a:t>HDMI Settings</a:t>
            </a:r>
          </a:p>
          <a:p>
            <a:r>
              <a:rPr lang="en-US" sz="2000" dirty="0"/>
              <a:t>HDMI Info Display </a:t>
            </a:r>
          </a:p>
          <a:p>
            <a:r>
              <a:rPr lang="en-US" sz="2000" dirty="0"/>
              <a:t>Turn Off</a:t>
            </a:r>
          </a:p>
          <a:p>
            <a:endParaRPr lang="en-US" sz="1800" dirty="0">
              <a:solidFill>
                <a:schemeClr val="tx1"/>
              </a:solidFill>
              <a:latin typeface="+mn-lt"/>
              <a:cs typeface="+mn-cs"/>
            </a:endParaRPr>
          </a:p>
        </p:txBody>
      </p:sp>
    </p:spTree>
    <p:extLst>
      <p:ext uri="{BB962C8B-B14F-4D97-AF65-F5344CB8AC3E}">
        <p14:creationId xmlns:p14="http://schemas.microsoft.com/office/powerpoint/2010/main" val="41154167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E077794-7F0C-453F-9B94-018FE6BF2B29}"/>
              </a:ext>
            </a:extLst>
          </p:cNvPr>
          <p:cNvSpPr>
            <a:spLocks noGrp="1"/>
          </p:cNvSpPr>
          <p:nvPr>
            <p:ph type="title"/>
          </p:nvPr>
        </p:nvSpPr>
        <p:spPr>
          <a:xfrm>
            <a:off x="2054086" y="1656783"/>
            <a:ext cx="8083825" cy="778303"/>
          </a:xfrm>
        </p:spPr>
        <p:txBody>
          <a:bodyPr/>
          <a:lstStyle/>
          <a:p>
            <a:r>
              <a:rPr lang="en-US" dirty="0">
                <a:solidFill>
                  <a:srgbClr val="93CCF2"/>
                </a:solidFill>
              </a:rPr>
              <a:t>Cannon VIXIA HF R800</a:t>
            </a:r>
          </a:p>
        </p:txBody>
      </p:sp>
      <p:sp>
        <p:nvSpPr>
          <p:cNvPr id="6" name="Content Placeholder 5">
            <a:extLst>
              <a:ext uri="{FF2B5EF4-FFF2-40B4-BE49-F238E27FC236}">
                <a16:creationId xmlns:a16="http://schemas.microsoft.com/office/drawing/2014/main" id="{1515B07B-D5BC-4CD0-A63D-870A0DFAF406}"/>
              </a:ext>
            </a:extLst>
          </p:cNvPr>
          <p:cNvSpPr>
            <a:spLocks noGrp="1"/>
          </p:cNvSpPr>
          <p:nvPr>
            <p:ph idx="1"/>
          </p:nvPr>
        </p:nvSpPr>
        <p:spPr>
          <a:xfrm>
            <a:off x="838199" y="2435087"/>
            <a:ext cx="5257801" cy="3041925"/>
          </a:xfrm>
        </p:spPr>
        <p:txBody>
          <a:bodyPr/>
          <a:lstStyle/>
          <a:p>
            <a:r>
              <a:rPr lang="en-US" sz="2400" dirty="0"/>
              <a:t>$249</a:t>
            </a:r>
          </a:p>
          <a:p>
            <a:r>
              <a:rPr lang="en-US" sz="2400" dirty="0"/>
              <a:t>CLEAN HDMI OUTPUT </a:t>
            </a:r>
          </a:p>
          <a:p>
            <a:r>
              <a:rPr lang="en-US" sz="2400" dirty="0"/>
              <a:t>57X zoom</a:t>
            </a:r>
          </a:p>
          <a:p>
            <a:r>
              <a:rPr lang="en-US" sz="2400" dirty="0"/>
              <a:t>Solid general-purpose camcorder</a:t>
            </a:r>
          </a:p>
        </p:txBody>
      </p:sp>
      <p:pic>
        <p:nvPicPr>
          <p:cNvPr id="2050" name="Picture 2" descr="Canon VIXIA HF R800 Camcorder (Black)">
            <a:extLst>
              <a:ext uri="{FF2B5EF4-FFF2-40B4-BE49-F238E27FC236}">
                <a16:creationId xmlns:a16="http://schemas.microsoft.com/office/drawing/2014/main" id="{11AB9DE6-40B2-4211-A30A-79459329899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471" t="19548" r="697" b="20596"/>
          <a:stretch>
            <a:fillRect/>
          </a:stretch>
        </p:blipFill>
        <p:spPr bwMode="auto">
          <a:xfrm>
            <a:off x="6401796" y="2435087"/>
            <a:ext cx="5559947" cy="330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pic>
    </p:spTree>
    <p:extLst>
      <p:ext uri="{BB962C8B-B14F-4D97-AF65-F5344CB8AC3E}">
        <p14:creationId xmlns:p14="http://schemas.microsoft.com/office/powerpoint/2010/main" val="287877445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3" id="{C9296807-0C22-BE43-921C-754B2E2E5518}" vid="{BC725FE4-780C-7941-819F-0796606209F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407</TotalTime>
  <Words>993</Words>
  <Application>Microsoft Macintosh PowerPoint</Application>
  <PresentationFormat>Widescreen</PresentationFormat>
  <Paragraphs>163</Paragraphs>
  <Slides>27</Slides>
  <Notes>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27</vt:i4>
      </vt:variant>
    </vt:vector>
  </HeadingPairs>
  <TitlesOfParts>
    <vt:vector size="31" baseType="lpstr">
      <vt:lpstr>Arial</vt:lpstr>
      <vt:lpstr>Arial Black</vt:lpstr>
      <vt:lpstr>Calibri</vt:lpstr>
      <vt:lpstr>Office Theme</vt:lpstr>
      <vt:lpstr>Video Capture Workshop</vt:lpstr>
      <vt:lpstr>PowerPoint Presentation</vt:lpstr>
      <vt:lpstr>Purpose</vt:lpstr>
      <vt:lpstr>PowerPoint Presentation</vt:lpstr>
      <vt:lpstr>Equipment</vt:lpstr>
      <vt:lpstr>General Camera Setup</vt:lpstr>
      <vt:lpstr>PowerPoint Presentation</vt:lpstr>
      <vt:lpstr>Sony a5100 Setup </vt:lpstr>
      <vt:lpstr>Cannon VIXIA HF R800</vt:lpstr>
      <vt:lpstr>Cannon VIXIA HF R800 Setup</vt:lpstr>
      <vt:lpstr>Blackmagic Design ATEM Mini Pro HDMI Live Stream Switcher </vt:lpstr>
      <vt:lpstr>ATEM Mini Setup Notes</vt:lpstr>
      <vt:lpstr>ATEM Mini Control Notes </vt:lpstr>
      <vt:lpstr>Mini ATEM – Audio Setup and Controls </vt:lpstr>
      <vt:lpstr>Video Assist HDMI/6G-SDI Recorder and 5" Monitor</vt:lpstr>
      <vt:lpstr>Blue Yeti Sound Patterns</vt:lpstr>
      <vt:lpstr>Yeti Blue Mic</vt:lpstr>
      <vt:lpstr>Lighting</vt:lpstr>
      <vt:lpstr>Cables</vt:lpstr>
      <vt:lpstr>Other Gear</vt:lpstr>
      <vt:lpstr>Post-Production Software</vt:lpstr>
      <vt:lpstr>MATE | Background</vt:lpstr>
      <vt:lpstr>Equipment – Pre-workshop</vt:lpstr>
      <vt:lpstr>Equipment – During the Workshop</vt:lpstr>
      <vt:lpstr>MATE – Streamworks Site</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Bladow, Chelsea J</dc:creator>
  <cp:lastModifiedBy>Bladow, Chelsea J</cp:lastModifiedBy>
  <cp:revision>23</cp:revision>
  <dcterms:created xsi:type="dcterms:W3CDTF">2020-04-21T19:50:08Z</dcterms:created>
  <dcterms:modified xsi:type="dcterms:W3CDTF">2020-07-21T17:13:27Z</dcterms:modified>
</cp:coreProperties>
</file>